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63" r:id="rId5"/>
    <p:sldId id="300" r:id="rId6"/>
    <p:sldId id="301" r:id="rId7"/>
    <p:sldId id="302" r:id="rId8"/>
    <p:sldId id="287" r:id="rId9"/>
    <p:sldId id="299" r:id="rId10"/>
    <p:sldId id="270" r:id="rId11"/>
    <p:sldId id="303" r:id="rId12"/>
    <p:sldId id="268" r:id="rId13"/>
    <p:sldId id="272" r:id="rId14"/>
    <p:sldId id="280" r:id="rId15"/>
    <p:sldId id="281" r:id="rId16"/>
    <p:sldId id="282" r:id="rId17"/>
    <p:sldId id="262" r:id="rId18"/>
    <p:sldId id="283" r:id="rId19"/>
    <p:sldId id="273" r:id="rId20"/>
    <p:sldId id="274" r:id="rId21"/>
    <p:sldId id="275" r:id="rId22"/>
    <p:sldId id="276" r:id="rId23"/>
    <p:sldId id="277" r:id="rId24"/>
    <p:sldId id="284" r:id="rId25"/>
    <p:sldId id="285" r:id="rId26"/>
    <p:sldId id="286" r:id="rId27"/>
    <p:sldId id="266" r:id="rId28"/>
    <p:sldId id="295" r:id="rId29"/>
    <p:sldId id="278" r:id="rId30"/>
    <p:sldId id="279" r:id="rId31"/>
    <p:sldId id="288" r:id="rId32"/>
    <p:sldId id="289" r:id="rId33"/>
    <p:sldId id="290" r:id="rId34"/>
    <p:sldId id="294" r:id="rId35"/>
    <p:sldId id="291" r:id="rId36"/>
    <p:sldId id="292" r:id="rId37"/>
    <p:sldId id="293" r:id="rId38"/>
    <p:sldId id="296" r:id="rId39"/>
    <p:sldId id="298" r:id="rId40"/>
    <p:sldId id="310" r:id="rId41"/>
    <p:sldId id="304" r:id="rId42"/>
    <p:sldId id="305" r:id="rId43"/>
    <p:sldId id="306" r:id="rId44"/>
    <p:sldId id="307" r:id="rId45"/>
    <p:sldId id="308" r:id="rId46"/>
    <p:sldId id="309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2BF9-A9D1-4B20-A23A-779BECDE62C8}" type="datetimeFigureOut">
              <a:rPr lang="pl-PL" smtClean="0"/>
              <a:pPr/>
              <a:t>2012-12-25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EBEC-815C-4A2B-885E-3D82EBBEF9D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olonia.lovetotravel.pl/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://piza.lovetotravel.pl/" TargetMode="External"/><Relationship Id="rId26" Type="http://schemas.openxmlformats.org/officeDocument/2006/relationships/hyperlink" Target="http://siena.lovetotravel.pl/" TargetMode="External"/><Relationship Id="rId3" Type="http://schemas.openxmlformats.org/officeDocument/2006/relationships/image" Target="../media/image20.jpeg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hyperlink" Target="http://catanzaro.lovetotravel.pl/" TargetMode="External"/><Relationship Id="rId17" Type="http://schemas.openxmlformats.org/officeDocument/2006/relationships/image" Target="../media/image28.jpeg"/><Relationship Id="rId25" Type="http://schemas.openxmlformats.org/officeDocument/2006/relationships/image" Target="../media/image32.jpeg"/><Relationship Id="rId2" Type="http://schemas.openxmlformats.org/officeDocument/2006/relationships/hyperlink" Target="http://lovetotravel.pl/tags/W&amp;amp;" TargetMode="External"/><Relationship Id="rId16" Type="http://schemas.openxmlformats.org/officeDocument/2006/relationships/hyperlink" Target="http://perugia.lovetotravel.pl/" TargetMode="External"/><Relationship Id="rId20" Type="http://schemas.openxmlformats.org/officeDocument/2006/relationships/hyperlink" Target="http://rawenna.lovetotravel.pl/" TargetMode="External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ri.lovetotravel.pl/" TargetMode="External"/><Relationship Id="rId11" Type="http://schemas.openxmlformats.org/officeDocument/2006/relationships/image" Target="../media/image25.jpeg"/><Relationship Id="rId24" Type="http://schemas.openxmlformats.org/officeDocument/2006/relationships/hyperlink" Target="http://san_gimignano.lovetotravel.pl/" TargetMode="External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23" Type="http://schemas.openxmlformats.org/officeDocument/2006/relationships/image" Target="../media/image31.jpeg"/><Relationship Id="rId28" Type="http://schemas.openxmlformats.org/officeDocument/2006/relationships/hyperlink" Target="http://syrakuzy.lovetotravel.pl/" TargetMode="External"/><Relationship Id="rId10" Type="http://schemas.openxmlformats.org/officeDocument/2006/relationships/hyperlink" Target="http://cagliari.lovetotravel.pl/" TargetMode="External"/><Relationship Id="rId19" Type="http://schemas.openxmlformats.org/officeDocument/2006/relationships/image" Target="../media/image29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Relationship Id="rId14" Type="http://schemas.openxmlformats.org/officeDocument/2006/relationships/hyperlink" Target="http://ferrara.lovetotravel.pl/" TargetMode="External"/><Relationship Id="rId22" Type="http://schemas.openxmlformats.org/officeDocument/2006/relationships/hyperlink" Target="http://rzym.lovetotravel.pl/" TargetMode="External"/><Relationship Id="rId27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national-geographic.pl/foto/fotografia/dolomity-14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14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bialorus.lovetotravel.pl/" TargetMode="External"/><Relationship Id="rId13" Type="http://schemas.openxmlformats.org/officeDocument/2006/relationships/hyperlink" Target="http://czarnogora.lovetotravel.pl/" TargetMode="External"/><Relationship Id="rId18" Type="http://schemas.openxmlformats.org/officeDocument/2006/relationships/hyperlink" Target="http://francja.lovetotravel.pl/" TargetMode="External"/><Relationship Id="rId26" Type="http://schemas.openxmlformats.org/officeDocument/2006/relationships/hyperlink" Target="http://lotwa.lovetotravel.pl/" TargetMode="External"/><Relationship Id="rId39" Type="http://schemas.openxmlformats.org/officeDocument/2006/relationships/hyperlink" Target="http://szwajcaria.lovetotravel.pl/" TargetMode="External"/><Relationship Id="rId3" Type="http://schemas.openxmlformats.org/officeDocument/2006/relationships/hyperlink" Target="http://wlochy.lovetotravel.pl/" TargetMode="External"/><Relationship Id="rId21" Type="http://schemas.openxmlformats.org/officeDocument/2006/relationships/hyperlink" Target="http://holandia.lovetotravel.pl/" TargetMode="External"/><Relationship Id="rId34" Type="http://schemas.openxmlformats.org/officeDocument/2006/relationships/hyperlink" Target="http://rumunia.lovetotravel.pl/" TargetMode="External"/><Relationship Id="rId42" Type="http://schemas.openxmlformats.org/officeDocument/2006/relationships/hyperlink" Target="http://watykan.lovetotravel.pl/" TargetMode="External"/><Relationship Id="rId47" Type="http://schemas.openxmlformats.org/officeDocument/2006/relationships/image" Target="../media/image20.jpeg"/><Relationship Id="rId7" Type="http://schemas.openxmlformats.org/officeDocument/2006/relationships/hyperlink" Target="http://belgia.lovetotravel.pl/" TargetMode="External"/><Relationship Id="rId12" Type="http://schemas.openxmlformats.org/officeDocument/2006/relationships/hyperlink" Target="http://cypr.lovetotravel.pl/" TargetMode="External"/><Relationship Id="rId17" Type="http://schemas.openxmlformats.org/officeDocument/2006/relationships/hyperlink" Target="http://finlandia.lovetotravel.pl/" TargetMode="External"/><Relationship Id="rId25" Type="http://schemas.openxmlformats.org/officeDocument/2006/relationships/hyperlink" Target="http://luksemburg.lovetotravel.pl/" TargetMode="External"/><Relationship Id="rId33" Type="http://schemas.openxmlformats.org/officeDocument/2006/relationships/hyperlink" Target="http://portugalia.lovetotravel.pl/" TargetMode="External"/><Relationship Id="rId38" Type="http://schemas.openxmlformats.org/officeDocument/2006/relationships/hyperlink" Target="http://slowenia.lovetotravel.pl/" TargetMode="External"/><Relationship Id="rId46" Type="http://schemas.openxmlformats.org/officeDocument/2006/relationships/image" Target="../media/image61.jpeg"/><Relationship Id="rId2" Type="http://schemas.openxmlformats.org/officeDocument/2006/relationships/hyperlink" Target="http://lovetotravel.pl/" TargetMode="External"/><Relationship Id="rId16" Type="http://schemas.openxmlformats.org/officeDocument/2006/relationships/hyperlink" Target="http://estonia.lovetotravel.pl/" TargetMode="External"/><Relationship Id="rId20" Type="http://schemas.openxmlformats.org/officeDocument/2006/relationships/hyperlink" Target="http://hiszpania.lovetotravel.pl/" TargetMode="External"/><Relationship Id="rId29" Type="http://schemas.openxmlformats.org/officeDocument/2006/relationships/hyperlink" Target="http://moldawia.lovetotravel.pl/" TargetMode="External"/><Relationship Id="rId41" Type="http://schemas.openxmlformats.org/officeDocument/2006/relationships/hyperlink" Target="http://ukraina.lovetotravel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ustria.lovetotravel.pl/" TargetMode="External"/><Relationship Id="rId11" Type="http://schemas.openxmlformats.org/officeDocument/2006/relationships/hyperlink" Target="http://chorwacja.lovetotravel.pl/" TargetMode="External"/><Relationship Id="rId24" Type="http://schemas.openxmlformats.org/officeDocument/2006/relationships/hyperlink" Target="http://litwa.lovetotravel.pl/" TargetMode="External"/><Relationship Id="rId32" Type="http://schemas.openxmlformats.org/officeDocument/2006/relationships/hyperlink" Target="http://polska.lovetotravel.pl/" TargetMode="External"/><Relationship Id="rId37" Type="http://schemas.openxmlformats.org/officeDocument/2006/relationships/hyperlink" Target="http://slowacja.lovetotravel.pl/" TargetMode="External"/><Relationship Id="rId40" Type="http://schemas.openxmlformats.org/officeDocument/2006/relationships/hyperlink" Target="http://szwecja.lovetotravel.pl/" TargetMode="External"/><Relationship Id="rId45" Type="http://schemas.openxmlformats.org/officeDocument/2006/relationships/image" Target="../media/image13.jpeg"/><Relationship Id="rId5" Type="http://schemas.openxmlformats.org/officeDocument/2006/relationships/hyperlink" Target="http://albania.lovetotravel.pl/" TargetMode="External"/><Relationship Id="rId15" Type="http://schemas.openxmlformats.org/officeDocument/2006/relationships/hyperlink" Target="http://dania.lovetotravel.pl/" TargetMode="External"/><Relationship Id="rId23" Type="http://schemas.openxmlformats.org/officeDocument/2006/relationships/hyperlink" Target="http://irlandia.lovetotravel.pl/" TargetMode="External"/><Relationship Id="rId28" Type="http://schemas.openxmlformats.org/officeDocument/2006/relationships/hyperlink" Target="http://malta.lovetotravel.pl/" TargetMode="External"/><Relationship Id="rId36" Type="http://schemas.openxmlformats.org/officeDocument/2006/relationships/hyperlink" Target="http://serbia.lovetotravel.pl/" TargetMode="External"/><Relationship Id="rId10" Type="http://schemas.openxmlformats.org/officeDocument/2006/relationships/hyperlink" Target="http://bulgaria.lovetotravel.pl/" TargetMode="External"/><Relationship Id="rId19" Type="http://schemas.openxmlformats.org/officeDocument/2006/relationships/hyperlink" Target="http://grecja.lovetotravel.pl/" TargetMode="External"/><Relationship Id="rId31" Type="http://schemas.openxmlformats.org/officeDocument/2006/relationships/hyperlink" Target="http://norwegia.lovetotravel.pl/" TargetMode="External"/><Relationship Id="rId44" Type="http://schemas.openxmlformats.org/officeDocument/2006/relationships/hyperlink" Target="http://wielka_brytania.lovetotravel.pl/" TargetMode="External"/><Relationship Id="rId4" Type="http://schemas.openxmlformats.org/officeDocument/2006/relationships/hyperlink" Target="http://wenecja.lovetotravel.pl/" TargetMode="External"/><Relationship Id="rId9" Type="http://schemas.openxmlformats.org/officeDocument/2006/relationships/hyperlink" Target="http://bosnia_i_hercegowina.lovetotravel.pl/" TargetMode="External"/><Relationship Id="rId14" Type="http://schemas.openxmlformats.org/officeDocument/2006/relationships/hyperlink" Target="http://czechy.lovetotravel.pl/" TargetMode="External"/><Relationship Id="rId22" Type="http://schemas.openxmlformats.org/officeDocument/2006/relationships/hyperlink" Target="http://islandia.lovetotravel.pl/" TargetMode="External"/><Relationship Id="rId27" Type="http://schemas.openxmlformats.org/officeDocument/2006/relationships/hyperlink" Target="http://macedonia.lovetotravel.pl/" TargetMode="External"/><Relationship Id="rId30" Type="http://schemas.openxmlformats.org/officeDocument/2006/relationships/hyperlink" Target="http://niemcy.lovetotravel.pl/" TargetMode="External"/><Relationship Id="rId35" Type="http://schemas.openxmlformats.org/officeDocument/2006/relationships/hyperlink" Target="http://san_marino.lovetotravel.pl/" TargetMode="External"/><Relationship Id="rId43" Type="http://schemas.openxmlformats.org/officeDocument/2006/relationships/hyperlink" Target="http://wegry.lovetotravel.pl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img.national-geographic.pl/uploads/pics/Wenecja.jpg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v.it/" TargetMode="External"/><Relationship Id="rId2" Type="http://schemas.openxmlformats.org/officeDocument/2006/relationships/hyperlink" Target="http://www.veniceairport.it/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eziasi.it/" TargetMode="External"/><Relationship Id="rId2" Type="http://schemas.openxmlformats.org/officeDocument/2006/relationships/hyperlink" Target="http://www.comune.venezia.it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endParaRPr lang="pl-PL" sz="1600" dirty="0">
              <a:latin typeface="Segoe Script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119025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Docieramy do przystanku dla wodnych tramwajow i udajemy sie w kierunku najpiekniejszego placu Wenecji okreslonego przez Napoleona mianem "najpiekniejszego salonu Europy". Po drodze mijamy slynny </a:t>
            </a:r>
            <a:r>
              <a:rPr kumimoji="0" lang="pl-PL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Most Westchnien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ktory prowadzil z Palacu Dozow do wiezienia. Nazwe swa zawdziecza temu, iz wlasnie stad wiezniowie rzucali ostatnie spojrzenie na swiat... </a:t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pl-PL" sz="1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425057"/>
            <a:ext cx="7429881" cy="285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119025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pl-PL" sz="1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  </a:t>
            </a:r>
            <a:r>
              <a:rPr kumimoji="0" lang="pl-PL" sz="1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</a:t>
            </a:r>
          </a:p>
        </p:txBody>
      </p:sp>
      <p:pic>
        <p:nvPicPr>
          <p:cNvPr id="7" name="Picture 2" descr="wene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404664"/>
            <a:ext cx="2967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Czy wiecie gdzie jesteśmy?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1.bp.blogspot.com/_tWesnu_kx8k/TO-AjJE_1yI/AAAAAAAAF4w/XIxJGs59vY8/s320/most%2Bwestchnie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69160"/>
            <a:ext cx="1512168" cy="73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8" descr="http://1.bp.blogspot.com/_tWesnu_kx8k/TO95jJxfLnI/AAAAAAAAF3w/FcY5ugGBgAg/s320/most%2Brialt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492896"/>
            <a:ext cx="1607328" cy="879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644650" y="0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Plan wycieczki -</a:t>
            </a:r>
            <a:r>
              <a:rPr lang="pl-PL" sz="2400" b="1" dirty="0" smtClean="0">
                <a:solidFill>
                  <a:sysClr val="windowText" lastClr="000000"/>
                </a:solidFill>
                <a:latin typeface="Segoe Script" pitchFamily="34" charset="0"/>
              </a:rPr>
              <a:t>Wenecja – miasto świata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3" name="Picture 2" descr="http://www.gim9.krakow.pl/wycieczki/wlochy/wene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1438275" cy="107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http://cudaswiata.archeowiesci.com/wp-content/uploads/2008/07/ca-doro-ven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44824"/>
            <a:ext cx="1280498" cy="7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611560" y="601176"/>
          <a:ext cx="525658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2"/>
                <a:gridCol w="2628292"/>
              </a:tblGrid>
              <a:tr h="48965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Wenecja – ogólne informacje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baseline="0" noProof="0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Canale</a:t>
                      </a:r>
                      <a:r>
                        <a:rPr lang="pl-PL" sz="1800" b="1" noProof="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 Grande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Ca’ </a:t>
                      </a: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d’Oro</a:t>
                      </a:r>
                      <a:endParaRPr lang="pl-PL" sz="1800" b="1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Ponte</a:t>
                      </a: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 </a:t>
                      </a: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Rialto</a:t>
                      </a:r>
                      <a:endParaRPr lang="pl-PL" sz="1800" b="1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baseline="0" noProof="0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Piazza</a:t>
                      </a:r>
                      <a:r>
                        <a:rPr lang="pl-PL" sz="1800" b="1" baseline="0" noProof="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 San Marco</a:t>
                      </a:r>
                      <a:endParaRPr lang="pl-PL" sz="1800" b="1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noProof="0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Basilica</a:t>
                      </a:r>
                      <a:r>
                        <a:rPr lang="pl-PL" sz="1800" b="1" baseline="0" noProof="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 di San Marco</a:t>
                      </a:r>
                      <a:endParaRPr lang="pl-PL" sz="1800" b="1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noProof="0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Palazzo</a:t>
                      </a:r>
                      <a:r>
                        <a:rPr lang="pl-PL" sz="1800" b="1" baseline="0" noProof="0" dirty="0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 </a:t>
                      </a:r>
                      <a:r>
                        <a:rPr lang="pl-PL" sz="1800" b="1" baseline="0" noProof="0" dirty="0" err="1" smtClean="0">
                          <a:solidFill>
                            <a:srgbClr val="C00000"/>
                          </a:solidFill>
                          <a:latin typeface="Segoe Script" pitchFamily="34" charset="0"/>
                        </a:rPr>
                        <a:t>Ducale</a:t>
                      </a:r>
                      <a:endParaRPr lang="pl-PL" sz="1800" b="1" baseline="0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800" b="1" baseline="0" noProof="0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egoe Script" pitchFamily="34" charset="0"/>
                          <a:ea typeface="+mn-ea"/>
                          <a:cs typeface="+mn-cs"/>
                        </a:rPr>
                        <a:t>Ponte</a:t>
                      </a:r>
                      <a:r>
                        <a:rPr lang="pl-PL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egoe Scrip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egoe Script" pitchFamily="34" charset="0"/>
                          <a:ea typeface="+mn-ea"/>
                          <a:cs typeface="+mn-cs"/>
                        </a:rPr>
                        <a:t>dei</a:t>
                      </a:r>
                      <a:r>
                        <a:rPr lang="pl-PL" sz="18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egoe Scrip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egoe Script" pitchFamily="34" charset="0"/>
                          <a:ea typeface="+mn-ea"/>
                          <a:cs typeface="+mn-cs"/>
                        </a:rPr>
                        <a:t>Sospiri</a:t>
                      </a:r>
                      <a:r>
                        <a:rPr lang="pl-PL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egoe Script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pl-PL" sz="1800" b="1" i="0" u="none" strike="noStrike" kern="1200" cap="none" spc="0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Segoe Script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egoe Script" pitchFamily="34" charset="0"/>
                        </a:rPr>
                        <a:t>9.</a:t>
                      </a:r>
                      <a:r>
                        <a:rPr kumimoji="0" lang="pl-PL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egoe Script" pitchFamily="34" charset="0"/>
                        </a:rPr>
                        <a:t> </a:t>
                      </a:r>
                      <a:r>
                        <a:rPr kumimoji="0" lang="pl-PL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egoe Script" pitchFamily="34" charset="0"/>
                        </a:rPr>
                        <a:t>Prokuracia</a:t>
                      </a:r>
                      <a:endParaRPr lang="pl-PL" sz="1800" b="1" dirty="0" smtClean="0">
                        <a:solidFill>
                          <a:srgbClr val="C00000"/>
                        </a:solidFill>
                        <a:latin typeface="Segoe Scrip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ym typeface="Symbol"/>
                        </a:rPr>
                        <a:t></a:t>
                      </a:r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5" descr="Prokurac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517232"/>
            <a:ext cx="1224136" cy="91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 descr="C:\Users\Maciek\Pictures\th1_5832_wenecja_palac_dozow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221088"/>
            <a:ext cx="1440160" cy="107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Kanał Gran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908720"/>
            <a:ext cx="1512168" cy="99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pole tekstowe 18"/>
          <p:cNvSpPr txBox="1"/>
          <p:nvPr/>
        </p:nvSpPr>
        <p:spPr>
          <a:xfrm>
            <a:off x="251520" y="11247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44886" y="76470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ym typeface="Symbol"/>
              </a:rPr>
              <a:t>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Plan wycieczki: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979712" y="836712"/>
            <a:ext cx="485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Mapa </a:t>
            </a:r>
            <a:r>
              <a:rPr lang="pl-PL" b="1" dirty="0" err="1" smtClean="0">
                <a:solidFill>
                  <a:srgbClr val="C00000"/>
                </a:solidFill>
              </a:rPr>
              <a:t>Vaporettos</a:t>
            </a:r>
            <a:r>
              <a:rPr lang="pl-PL" b="1" dirty="0" smtClean="0">
                <a:solidFill>
                  <a:srgbClr val="C00000"/>
                </a:solidFill>
              </a:rPr>
              <a:t> z numerami linii i przystankami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051720" y="3356992"/>
            <a:ext cx="936104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331640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Parkingi</a:t>
            </a:r>
            <a:endParaRPr lang="pl-PL" dirty="0"/>
          </a:p>
        </p:txBody>
      </p:sp>
      <p:sp>
        <p:nvSpPr>
          <p:cNvPr id="11" name="Objaśnienie owalne 10"/>
          <p:cNvSpPr/>
          <p:nvPr/>
        </p:nvSpPr>
        <p:spPr>
          <a:xfrm>
            <a:off x="1259632" y="2996952"/>
            <a:ext cx="1080120" cy="468632"/>
          </a:xfrm>
          <a:prstGeom prst="wedgeEllipseCallout">
            <a:avLst>
              <a:gd name="adj1" fmla="val 22985"/>
              <a:gd name="adj2" fmla="val 10665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211960" y="3573016"/>
            <a:ext cx="648072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>
            <a:endCxn id="15" idx="2"/>
          </p:cNvCxnSpPr>
          <p:nvPr/>
        </p:nvCxnSpPr>
        <p:spPr>
          <a:xfrm flipV="1">
            <a:off x="4572000" y="537648"/>
            <a:ext cx="2592288" cy="303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6660232" y="260649"/>
            <a:ext cx="1008112" cy="276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200" b="1" dirty="0" smtClean="0">
                <a:latin typeface="Segoe Script" pitchFamily="34" charset="0"/>
              </a:rPr>
              <a:t>Ca’ </a:t>
            </a:r>
            <a:r>
              <a:rPr lang="pl-PL" sz="1200" b="1" dirty="0" err="1" smtClean="0">
                <a:latin typeface="Segoe Script" pitchFamily="34" charset="0"/>
              </a:rPr>
              <a:t>d’Oro</a:t>
            </a:r>
            <a:endParaRPr lang="pl-PL" sz="1200" b="1" dirty="0" smtClean="0">
              <a:latin typeface="Segoe Script" pitchFamily="34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067944" y="4229472"/>
            <a:ext cx="648072" cy="2796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>
            <a:stCxn id="18" idx="7"/>
          </p:cNvCxnSpPr>
          <p:nvPr/>
        </p:nvCxnSpPr>
        <p:spPr>
          <a:xfrm flipV="1">
            <a:off x="4621108" y="836712"/>
            <a:ext cx="2975228" cy="343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7236296" y="559713"/>
            <a:ext cx="1152128" cy="276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200" b="1" dirty="0" err="1" smtClean="0">
                <a:latin typeface="Segoe Script" pitchFamily="34" charset="0"/>
              </a:rPr>
              <a:t>Rialto</a:t>
            </a:r>
            <a:endParaRPr lang="pl-PL" sz="1200" b="1" dirty="0" smtClean="0">
              <a:latin typeface="Segoe Script" pitchFamily="34" charset="0"/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4355976" y="4653136"/>
            <a:ext cx="648072" cy="2796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4860032" y="1124744"/>
            <a:ext cx="3024336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7668344" y="847745"/>
            <a:ext cx="1152128" cy="276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200" b="1" dirty="0" smtClean="0">
                <a:latin typeface="Segoe Script" pitchFamily="34" charset="0"/>
              </a:rPr>
              <a:t>San Marco</a:t>
            </a:r>
          </a:p>
        </p:txBody>
      </p:sp>
      <p:sp>
        <p:nvSpPr>
          <p:cNvPr id="28" name="Objaśnienie owalne 27"/>
          <p:cNvSpPr/>
          <p:nvPr/>
        </p:nvSpPr>
        <p:spPr>
          <a:xfrm>
            <a:off x="7452320" y="1700808"/>
            <a:ext cx="1691680" cy="792088"/>
          </a:xfrm>
          <a:prstGeom prst="wedgeEllipseCallout">
            <a:avLst>
              <a:gd name="adj1" fmla="val -16497"/>
              <a:gd name="adj2" fmla="val -123487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Bazylika, Pałac Dożów, Most Westchnień i </a:t>
            </a:r>
            <a:r>
              <a:rPr lang="pl-PL" sz="1200" dirty="0" err="1" smtClean="0">
                <a:solidFill>
                  <a:schemeClr val="tx1"/>
                </a:solidFill>
              </a:rPr>
              <a:t>Prokuracje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endParaRPr lang="pl-PL" sz="1600" dirty="0">
              <a:latin typeface="Segoe Script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90872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err="1" smtClean="0">
                <a:latin typeface="Segoe Script" pitchFamily="34" charset="0"/>
              </a:rPr>
              <a:t>Canal</a:t>
            </a:r>
            <a:r>
              <a:rPr lang="pl-PL" sz="1600" dirty="0" smtClean="0">
                <a:latin typeface="Segoe Script" pitchFamily="34" charset="0"/>
              </a:rPr>
              <a:t> Grande – cieśnina w Wenecji o długości 3,8 </a:t>
            </a:r>
            <a:r>
              <a:rPr lang="pl-PL" sz="1600" dirty="0" err="1" smtClean="0">
                <a:latin typeface="Segoe Script" pitchFamily="34" charset="0"/>
              </a:rPr>
              <a:t>km</a:t>
            </a:r>
            <a:r>
              <a:rPr lang="pl-PL" sz="1600" dirty="0" smtClean="0">
                <a:latin typeface="Segoe Script" pitchFamily="34" charset="0"/>
              </a:rPr>
              <a:t>. 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r>
              <a:rPr lang="pl-PL" sz="1600" dirty="0" smtClean="0">
                <a:latin typeface="Segoe Script" pitchFamily="34" charset="0"/>
              </a:rPr>
              <a:t>Ma kształt odwróconej litery "S" </a:t>
            </a:r>
            <a:r>
              <a:rPr lang="pl-PL" sz="1600" dirty="0" smtClean="0">
                <a:latin typeface="Segoe Script" pitchFamily="34" charset="0"/>
              </a:rPr>
              <a:t>przepływa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smtClean="0">
                <a:latin typeface="Segoe Script" pitchFamily="34" charset="0"/>
              </a:rPr>
              <a:t>przez środek miasta dzieli je na dwie części, każda po 3 dzielnice (</a:t>
            </a:r>
            <a:r>
              <a:rPr lang="pl-PL" sz="1600" dirty="0" err="1" smtClean="0">
                <a:latin typeface="Segoe Script" pitchFamily="34" charset="0"/>
              </a:rPr>
              <a:t>siestery</a:t>
            </a:r>
            <a:r>
              <a:rPr lang="pl-PL" sz="1600" dirty="0" smtClean="0">
                <a:latin typeface="Segoe Script" pitchFamily="34" charset="0"/>
              </a:rPr>
              <a:t>): </a:t>
            </a:r>
            <a:r>
              <a:rPr lang="pl-PL" sz="1600" dirty="0" err="1" smtClean="0">
                <a:latin typeface="Segoe Script" pitchFamily="34" charset="0"/>
              </a:rPr>
              <a:t>Cannaregio</a:t>
            </a:r>
            <a:r>
              <a:rPr lang="pl-PL" sz="1600" dirty="0" smtClean="0">
                <a:latin typeface="Segoe Script" pitchFamily="34" charset="0"/>
              </a:rPr>
              <a:t>, San Marco i Castello oraz Santa Croce, San Polo i </a:t>
            </a:r>
            <a:r>
              <a:rPr lang="pl-PL" sz="1600" dirty="0" err="1" smtClean="0">
                <a:latin typeface="Segoe Script" pitchFamily="34" charset="0"/>
              </a:rPr>
              <a:t>Dorsoduro</a:t>
            </a:r>
            <a:r>
              <a:rPr lang="pl-PL" sz="1600" dirty="0" smtClean="0">
                <a:latin typeface="Segoe Script" pitchFamily="34" charset="0"/>
              </a:rPr>
              <a:t>.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r>
              <a:rPr lang="pl-PL" sz="1600" dirty="0" smtClean="0">
                <a:latin typeface="Segoe Script" pitchFamily="34" charset="0"/>
              </a:rPr>
              <a:t>Szerokość cieśniny </a:t>
            </a:r>
            <a:r>
              <a:rPr lang="pl-PL" sz="1600" dirty="0" smtClean="0">
                <a:latin typeface="Segoe Script" pitchFamily="34" charset="0"/>
              </a:rPr>
              <a:t>od </a:t>
            </a:r>
            <a:r>
              <a:rPr lang="pl-PL" sz="1600" dirty="0" smtClean="0">
                <a:latin typeface="Segoe Script" pitchFamily="34" charset="0"/>
              </a:rPr>
              <a:t>30 do 60 m, głębokość nawet do 6,0 m</a:t>
            </a:r>
            <a:r>
              <a:rPr lang="pl-PL" sz="1600" dirty="0" smtClean="0">
                <a:latin typeface="Segoe Script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Kanał Grande popularnie zwany jest </a:t>
            </a:r>
            <a:r>
              <a:rPr lang="pl-PL" sz="1600" dirty="0" err="1" smtClean="0">
                <a:latin typeface="Segoe Script" pitchFamily="34" charset="0"/>
              </a:rPr>
              <a:t>Canalazzo</a:t>
            </a: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Z kanału głównego odchodzi 45 kanałów bocznych, zwanych </a:t>
            </a:r>
            <a:r>
              <a:rPr lang="pl-PL" sz="1600" dirty="0" err="1" smtClean="0">
                <a:latin typeface="Segoe Script" pitchFamily="34" charset="0"/>
              </a:rPr>
              <a:t>rio</a:t>
            </a:r>
            <a:endParaRPr lang="pl-PL" sz="1600" dirty="0" smtClean="0">
              <a:latin typeface="Segoe Script" pitchFamily="34" charset="0"/>
            </a:endParaRP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600" dirty="0" smtClean="0">
                <a:latin typeface="Segoe Script" pitchFamily="34" charset="0"/>
              </a:rPr>
              <a:t>Brzegi </a:t>
            </a:r>
            <a:r>
              <a:rPr lang="pl-PL" sz="1600" dirty="0" smtClean="0">
                <a:latin typeface="Segoe Script" pitchFamily="34" charset="0"/>
              </a:rPr>
              <a:t>łączą cztery mosty:</a:t>
            </a:r>
          </a:p>
          <a:p>
            <a:r>
              <a:rPr lang="pl-PL" sz="1600" dirty="0" smtClean="0">
                <a:latin typeface="Segoe Script" pitchFamily="34" charset="0"/>
              </a:rPr>
              <a:t>Most </a:t>
            </a:r>
            <a:r>
              <a:rPr lang="pl-PL" sz="1600" dirty="0" smtClean="0">
                <a:latin typeface="Segoe Script" pitchFamily="34" charset="0"/>
              </a:rPr>
              <a:t>Akademii (wł. </a:t>
            </a:r>
            <a:r>
              <a:rPr lang="pl-PL" sz="1600" dirty="0" err="1" smtClean="0">
                <a:latin typeface="Segoe Script" pitchFamily="34" charset="0"/>
              </a:rPr>
              <a:t>Ponte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dell'Accademia</a:t>
            </a:r>
            <a:r>
              <a:rPr lang="pl-PL" sz="1600" dirty="0" smtClean="0">
                <a:latin typeface="Segoe Script" pitchFamily="34" charset="0"/>
              </a:rPr>
              <a:t>)</a:t>
            </a:r>
          </a:p>
          <a:p>
            <a:r>
              <a:rPr lang="pl-PL" sz="1600" dirty="0" smtClean="0">
                <a:latin typeface="Segoe Script" pitchFamily="34" charset="0"/>
              </a:rPr>
              <a:t>Most </a:t>
            </a:r>
            <a:r>
              <a:rPr lang="pl-PL" sz="1600" dirty="0" smtClean="0">
                <a:latin typeface="Segoe Script" pitchFamily="34" charset="0"/>
              </a:rPr>
              <a:t>Bosych (wł. </a:t>
            </a:r>
            <a:r>
              <a:rPr lang="pl-PL" sz="1600" dirty="0" err="1" smtClean="0">
                <a:latin typeface="Segoe Script" pitchFamily="34" charset="0"/>
              </a:rPr>
              <a:t>Ponte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degli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Scalzi</a:t>
            </a:r>
            <a:r>
              <a:rPr lang="pl-PL" sz="1600" dirty="0" smtClean="0">
                <a:latin typeface="Segoe Script" pitchFamily="34" charset="0"/>
              </a:rPr>
              <a:t>)</a:t>
            </a:r>
          </a:p>
          <a:p>
            <a:r>
              <a:rPr lang="pl-PL" sz="1600" dirty="0" smtClean="0">
                <a:latin typeface="Segoe Script" pitchFamily="34" charset="0"/>
              </a:rPr>
              <a:t>Most </a:t>
            </a:r>
            <a:r>
              <a:rPr lang="pl-PL" sz="1600" dirty="0" err="1" smtClean="0">
                <a:latin typeface="Segoe Script" pitchFamily="34" charset="0"/>
              </a:rPr>
              <a:t>Rialto</a:t>
            </a:r>
            <a:r>
              <a:rPr lang="pl-PL" sz="1600" dirty="0" smtClean="0">
                <a:latin typeface="Segoe Script" pitchFamily="34" charset="0"/>
              </a:rPr>
              <a:t> (wł. </a:t>
            </a:r>
            <a:r>
              <a:rPr lang="pl-PL" sz="1600" dirty="0" err="1" smtClean="0">
                <a:latin typeface="Segoe Script" pitchFamily="34" charset="0"/>
              </a:rPr>
              <a:t>Ponte</a:t>
            </a:r>
            <a:r>
              <a:rPr lang="pl-PL" sz="1600" dirty="0" smtClean="0">
                <a:latin typeface="Segoe Script" pitchFamily="34" charset="0"/>
              </a:rPr>
              <a:t> di </a:t>
            </a:r>
            <a:r>
              <a:rPr lang="pl-PL" sz="1600" dirty="0" err="1" smtClean="0">
                <a:latin typeface="Segoe Script" pitchFamily="34" charset="0"/>
              </a:rPr>
              <a:t>Rialto</a:t>
            </a:r>
            <a:r>
              <a:rPr lang="pl-PL" sz="1600" dirty="0" smtClean="0">
                <a:latin typeface="Segoe Script" pitchFamily="34" charset="0"/>
              </a:rPr>
              <a:t>)</a:t>
            </a:r>
          </a:p>
          <a:p>
            <a:r>
              <a:rPr lang="pl-PL" sz="1600" dirty="0" smtClean="0">
                <a:latin typeface="Segoe Script" pitchFamily="34" charset="0"/>
              </a:rPr>
              <a:t>Most </a:t>
            </a:r>
            <a:r>
              <a:rPr lang="pl-PL" sz="1600" dirty="0" smtClean="0">
                <a:latin typeface="Segoe Script" pitchFamily="34" charset="0"/>
              </a:rPr>
              <a:t>Konstytucji (wł. </a:t>
            </a:r>
            <a:r>
              <a:rPr lang="pl-PL" sz="1600" dirty="0" err="1" smtClean="0">
                <a:latin typeface="Segoe Script" pitchFamily="34" charset="0"/>
              </a:rPr>
              <a:t>Ponte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della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Costituzione</a:t>
            </a:r>
            <a:r>
              <a:rPr lang="pl-PL" sz="1600" dirty="0" smtClean="0">
                <a:latin typeface="Segoe Script" pitchFamily="34" charset="0"/>
              </a:rPr>
              <a:t>)</a:t>
            </a:r>
          </a:p>
          <a:p>
            <a:r>
              <a:rPr lang="pl-PL" sz="1600" dirty="0" smtClean="0">
                <a:latin typeface="Segoe Script" pitchFamily="34" charset="0"/>
              </a:rPr>
              <a:t/>
            </a:r>
            <a:br>
              <a:rPr lang="pl-PL" sz="1600" dirty="0" smtClean="0">
                <a:latin typeface="Segoe Script" pitchFamily="34" charset="0"/>
              </a:rPr>
            </a:br>
            <a:r>
              <a:rPr lang="pl-PL" sz="1600" dirty="0" smtClean="0">
                <a:latin typeface="Segoe Script" pitchFamily="34" charset="0"/>
              </a:rPr>
              <a:t>Zbudowany </a:t>
            </a:r>
            <a:r>
              <a:rPr lang="pl-PL" sz="1600" dirty="0" smtClean="0">
                <a:latin typeface="Segoe Script" pitchFamily="34" charset="0"/>
              </a:rPr>
              <a:t>w XV </a:t>
            </a:r>
            <a:r>
              <a:rPr lang="pl-PL" sz="1600" dirty="0" smtClean="0">
                <a:latin typeface="Segoe Script" pitchFamily="34" charset="0"/>
              </a:rPr>
              <a:t>wieku, łączy </a:t>
            </a:r>
            <a:r>
              <a:rPr lang="pl-PL" sz="1600" dirty="0" smtClean="0">
                <a:latin typeface="Segoe Script" pitchFamily="34" charset="0"/>
              </a:rPr>
              <a:t>wenecką lagunę (</a:t>
            </a:r>
            <a:r>
              <a:rPr lang="pl-PL" sz="1600" dirty="0" err="1" smtClean="0">
                <a:latin typeface="Segoe Script" pitchFamily="34" charset="0"/>
              </a:rPr>
              <a:t>Piazzale</a:t>
            </a:r>
            <a:r>
              <a:rPr lang="pl-PL" sz="1600" dirty="0" smtClean="0">
                <a:latin typeface="Segoe Script" pitchFamily="34" charset="0"/>
              </a:rPr>
              <a:t> Roma przy dworcu kolejowym) z kanałem św. Marka (</a:t>
            </a:r>
            <a:r>
              <a:rPr lang="pl-PL" sz="1600" dirty="0" err="1" smtClean="0">
                <a:latin typeface="Segoe Script" pitchFamily="34" charset="0"/>
              </a:rPr>
              <a:t>Canale</a:t>
            </a:r>
            <a:r>
              <a:rPr lang="pl-PL" sz="1600" dirty="0" smtClean="0">
                <a:latin typeface="Segoe Script" pitchFamily="34" charset="0"/>
              </a:rPr>
              <a:t> di San Marco), przy </a:t>
            </a:r>
            <a:r>
              <a:rPr lang="pl-PL" sz="1600" dirty="0" err="1" smtClean="0">
                <a:latin typeface="Segoe Script" pitchFamily="34" charset="0"/>
              </a:rPr>
              <a:t>Piazzetta</a:t>
            </a:r>
            <a:r>
              <a:rPr lang="pl-PL" sz="1600" dirty="0" smtClean="0">
                <a:latin typeface="Segoe Script" pitchFamily="34" charset="0"/>
              </a:rPr>
              <a:t> di San Marco.</a:t>
            </a:r>
          </a:p>
          <a:p>
            <a:r>
              <a:rPr lang="pl-PL" sz="1600" dirty="0" smtClean="0">
                <a:latin typeface="Segoe Script" pitchFamily="34" charset="0"/>
              </a:rPr>
              <a:t>Najbardziej </a:t>
            </a:r>
            <a:r>
              <a:rPr lang="pl-PL" sz="1600" dirty="0" smtClean="0">
                <a:latin typeface="Segoe Script" pitchFamily="34" charset="0"/>
              </a:rPr>
              <a:t>znane budowle wzdłuż kanału to:</a:t>
            </a:r>
          </a:p>
          <a:p>
            <a:pPr>
              <a:buFont typeface="Wingdings" pitchFamily="2" charset="2"/>
              <a:buChar char="§"/>
            </a:pPr>
            <a:r>
              <a:rPr lang="pl-PL" sz="1600" dirty="0" smtClean="0">
                <a:latin typeface="Segoe Script" pitchFamily="34" charset="0"/>
              </a:rPr>
              <a:t> Pałac </a:t>
            </a:r>
            <a:r>
              <a:rPr lang="pl-PL" sz="1600" dirty="0" err="1" smtClean="0">
                <a:latin typeface="Segoe Script" pitchFamily="34" charset="0"/>
              </a:rPr>
              <a:t>Ca'd'Oro</a:t>
            </a:r>
            <a:r>
              <a:rPr lang="pl-PL" sz="1600" dirty="0" smtClean="0">
                <a:latin typeface="Segoe Script" pitchFamily="34" charset="0"/>
              </a:rPr>
              <a:t> – Złoty Dom</a:t>
            </a:r>
          </a:p>
          <a:p>
            <a:pPr>
              <a:buFont typeface="Wingdings" pitchFamily="2" charset="2"/>
              <a:buChar char="§"/>
            </a:pPr>
            <a:r>
              <a:rPr lang="pl-PL" sz="1600" dirty="0" smtClean="0">
                <a:latin typeface="Segoe Script" pitchFamily="34" charset="0"/>
              </a:rPr>
              <a:t> Kościół Santa Maria </a:t>
            </a:r>
            <a:r>
              <a:rPr lang="pl-PL" sz="1600" dirty="0" err="1" smtClean="0">
                <a:latin typeface="Segoe Script" pitchFamily="34" charset="0"/>
              </a:rPr>
              <a:t>della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Salute</a:t>
            </a:r>
            <a:endParaRPr lang="pl-PL" sz="1600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600" dirty="0" smtClean="0">
                <a:latin typeface="Segoe Script" pitchFamily="34" charset="0"/>
              </a:rPr>
              <a:t> Pałac Ca' Da Mosto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4978" y="188640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Kanał Grande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Canale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Grande -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Canalazzo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Kanał Grande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Canale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Grande -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Canalazzo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Kanał 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220072" cy="344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Kanał 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507218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Kanał Gran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507218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s.v3.tvp.pl/images/8/f/6/uid_8f66937421bf0bdadfc6669eecf500f81336558919925_width_700_play_0_pos_3_gs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66981"/>
            <a:ext cx="5112568" cy="338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332656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Pałac Złoty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Złoty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Dom - Ca’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d’Oro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1640989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b="1" dirty="0" smtClean="0">
                <a:latin typeface="Segoe Script" pitchFamily="34" charset="0"/>
              </a:rPr>
              <a:t> </a:t>
            </a:r>
            <a:r>
              <a:rPr lang="pl-PL" sz="1600" dirty="0" smtClean="0">
                <a:latin typeface="Segoe Script" pitchFamily="34" charset="0"/>
              </a:rPr>
              <a:t>Pałac znajduje się w dzielnicy </a:t>
            </a:r>
            <a:r>
              <a:rPr lang="pl-PL" sz="1600" dirty="0" err="1" smtClean="0">
                <a:latin typeface="Segoe Script" pitchFamily="34" charset="0"/>
              </a:rPr>
              <a:t>Cannaregio</a:t>
            </a:r>
            <a:r>
              <a:rPr lang="pl-PL" sz="1600" dirty="0" smtClean="0">
                <a:latin typeface="Segoe Script" pitchFamily="34" charset="0"/>
              </a:rPr>
              <a:t>, nad Kanałem Grande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 Nazwa pałacu pochodzi stąd, że na początku jego istnienia niektóre części fasady były pokryte złotem, ma charakterystyczną niesymetryczną fasadę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Budowa </a:t>
            </a:r>
            <a:r>
              <a:rPr lang="pl-PL" sz="1600" dirty="0" err="1" smtClean="0">
                <a:latin typeface="Segoe Script" pitchFamily="34" charset="0"/>
              </a:rPr>
              <a:t>Ca’d’Oro</a:t>
            </a:r>
            <a:r>
              <a:rPr lang="pl-PL" sz="1600" dirty="0" smtClean="0">
                <a:latin typeface="Segoe Script" pitchFamily="34" charset="0"/>
              </a:rPr>
              <a:t> trwała od 1421 do 1440 roku. Inicjatorem i fundatorem prac budowlanych był kupiec wenecki Marino </a:t>
            </a:r>
            <a:r>
              <a:rPr lang="pl-PL" sz="1600" dirty="0" err="1" smtClean="0">
                <a:latin typeface="Segoe Script" pitchFamily="34" charset="0"/>
              </a:rPr>
              <a:t>Contarini</a:t>
            </a:r>
            <a:endParaRPr lang="pl-PL" sz="1600" dirty="0" smtClean="0">
              <a:latin typeface="Segoe Script" pitchFamily="34" charset="0"/>
            </a:endParaRP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Przez wiele wieków pałac zmieniał właścicieli, którzy go przebudowywali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Pod koniec XIX wieku budynek zakupił baron Giorgio </a:t>
            </a:r>
            <a:r>
              <a:rPr lang="pl-PL" sz="1600" dirty="0" err="1" smtClean="0">
                <a:latin typeface="Segoe Script" pitchFamily="34" charset="0"/>
              </a:rPr>
              <a:t>Franchetti</a:t>
            </a:r>
            <a:r>
              <a:rPr lang="pl-PL" sz="1600" dirty="0" smtClean="0">
                <a:latin typeface="Segoe Script" pitchFamily="34" charset="0"/>
              </a:rPr>
              <a:t>, który planował umieścić tam swoją prywatną kolekcję dzieł sztuki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W 1927 roku po śmierci barona otwarto tu muzeum jego imienia: </a:t>
            </a:r>
            <a:r>
              <a:rPr lang="pl-PL" sz="1600" dirty="0" err="1" smtClean="0">
                <a:latin typeface="Segoe Script" pitchFamily="34" charset="0"/>
              </a:rPr>
              <a:t>Galleria</a:t>
            </a:r>
            <a:r>
              <a:rPr lang="pl-PL" sz="1600" dirty="0" smtClean="0">
                <a:latin typeface="Segoe Script" pitchFamily="34" charset="0"/>
              </a:rPr>
              <a:t> Giorgio </a:t>
            </a:r>
            <a:r>
              <a:rPr lang="pl-PL" sz="1600" dirty="0" err="1" smtClean="0">
                <a:latin typeface="Segoe Script" pitchFamily="34" charset="0"/>
              </a:rPr>
              <a:t>Franchetti</a:t>
            </a:r>
            <a:endParaRPr lang="pl-PL" sz="1600" dirty="0" smtClean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332656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Pałac Złoty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Złoty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Dom - Ca’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d’Oro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Ca dOro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Kategorie: 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 tooltip="Włochy"/>
              </a:rPr>
              <a:t>Włochy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4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kumimoji="0" lang="pl-PL" sz="4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kumimoji="0" lang="pl-PL" sz="38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pl-PL" sz="5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</a:t>
            </a:r>
          </a:p>
        </p:txBody>
      </p:sp>
      <p:pic>
        <p:nvPicPr>
          <p:cNvPr id="36940" name="Picture 76" descr="Ca dOro koment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6941" name="Picture 77" descr="Ca dOro koment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6942" name="Picture 78" descr="Ca dOro koment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6870" name="Picture 6" descr="Ca dO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3538" y="-5302250"/>
            <a:ext cx="9048750" cy="6781800"/>
          </a:xfrm>
          <a:prstGeom prst="rect">
            <a:avLst/>
          </a:prstGeom>
          <a:noFill/>
        </p:spPr>
      </p:pic>
      <p:pic>
        <p:nvPicPr>
          <p:cNvPr id="36871" name="Picture 7" descr="Ca dO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196752"/>
            <a:ext cx="6552728" cy="437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2" name="Picture 8" descr="Bari">
            <a:hlinkClick r:id="rId6" tooltip="Bari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55613" y="1204913"/>
            <a:ext cx="1047750" cy="809625"/>
          </a:xfrm>
          <a:prstGeom prst="rect">
            <a:avLst/>
          </a:prstGeom>
          <a:noFill/>
        </p:spPr>
      </p:pic>
      <p:pic>
        <p:nvPicPr>
          <p:cNvPr id="36873" name="Picture 9" descr="Bolonia">
            <a:hlinkClick r:id="rId8" tooltip="Bolonia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51000" y="1204913"/>
            <a:ext cx="1047750" cy="809625"/>
          </a:xfrm>
          <a:prstGeom prst="rect">
            <a:avLst/>
          </a:prstGeom>
          <a:noFill/>
        </p:spPr>
      </p:pic>
      <p:pic>
        <p:nvPicPr>
          <p:cNvPr id="36874" name="Picture 10" descr="Cagliari">
            <a:hlinkClick r:id="rId10" tooltip="Cagliari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546388" y="1204913"/>
            <a:ext cx="1047750" cy="809625"/>
          </a:xfrm>
          <a:prstGeom prst="rect">
            <a:avLst/>
          </a:prstGeom>
          <a:noFill/>
        </p:spPr>
      </p:pic>
      <p:pic>
        <p:nvPicPr>
          <p:cNvPr id="36875" name="Picture 11" descr="Catanzaro">
            <a:hlinkClick r:id="rId12" tooltip="Catanzaro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41775" y="1204913"/>
            <a:ext cx="1047750" cy="809625"/>
          </a:xfrm>
          <a:prstGeom prst="rect">
            <a:avLst/>
          </a:prstGeom>
          <a:noFill/>
        </p:spPr>
      </p:pic>
      <p:pic>
        <p:nvPicPr>
          <p:cNvPr id="36876" name="Picture 12" descr="Ferrara">
            <a:hlinkClick r:id="rId14" tooltip="Ferrara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7163" y="1204913"/>
            <a:ext cx="1047750" cy="809625"/>
          </a:xfrm>
          <a:prstGeom prst="rect">
            <a:avLst/>
          </a:prstGeom>
          <a:noFill/>
        </p:spPr>
      </p:pic>
      <p:pic>
        <p:nvPicPr>
          <p:cNvPr id="36885" name="Picture 21" descr="Perugia">
            <a:hlinkClick r:id="rId16" tooltip="Perugia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52100" y="7011988"/>
            <a:ext cx="1047750" cy="809625"/>
          </a:xfrm>
          <a:prstGeom prst="rect">
            <a:avLst/>
          </a:prstGeom>
          <a:noFill/>
        </p:spPr>
      </p:pic>
      <p:pic>
        <p:nvPicPr>
          <p:cNvPr id="36886" name="Picture 22" descr="Piza">
            <a:hlinkClick r:id="rId18" tooltip="Piza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647488" y="7011988"/>
            <a:ext cx="1047750" cy="809625"/>
          </a:xfrm>
          <a:prstGeom prst="rect">
            <a:avLst/>
          </a:prstGeom>
          <a:noFill/>
        </p:spPr>
      </p:pic>
      <p:pic>
        <p:nvPicPr>
          <p:cNvPr id="36887" name="Picture 23" descr="Rawenna">
            <a:hlinkClick r:id="rId20" tooltip="Rawenna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842875" y="7011988"/>
            <a:ext cx="1047750" cy="809625"/>
          </a:xfrm>
          <a:prstGeom prst="rect">
            <a:avLst/>
          </a:prstGeom>
          <a:noFill/>
        </p:spPr>
      </p:pic>
      <p:pic>
        <p:nvPicPr>
          <p:cNvPr id="36888" name="Picture 24" descr="Rzym">
            <a:hlinkClick r:id="rId22" tooltip="Rzym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038263" y="7011988"/>
            <a:ext cx="1047750" cy="809625"/>
          </a:xfrm>
          <a:prstGeom prst="rect">
            <a:avLst/>
          </a:prstGeom>
          <a:noFill/>
        </p:spPr>
      </p:pic>
      <p:pic>
        <p:nvPicPr>
          <p:cNvPr id="36889" name="Picture 25" descr="San Gimignano">
            <a:hlinkClick r:id="rId24" tooltip="San Gimignano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33650" y="7011988"/>
            <a:ext cx="1047750" cy="809625"/>
          </a:xfrm>
          <a:prstGeom prst="rect">
            <a:avLst/>
          </a:prstGeom>
          <a:noFill/>
        </p:spPr>
      </p:pic>
      <p:pic>
        <p:nvPicPr>
          <p:cNvPr id="36890" name="Picture 26" descr="Siena">
            <a:hlinkClick r:id="rId26" tooltip="Siena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429038" y="7011988"/>
            <a:ext cx="1047750" cy="809625"/>
          </a:xfrm>
          <a:prstGeom prst="rect">
            <a:avLst/>
          </a:prstGeom>
          <a:noFill/>
        </p:spPr>
      </p:pic>
      <p:pic>
        <p:nvPicPr>
          <p:cNvPr id="36891" name="Picture 27" descr="Syrakuzy">
            <a:hlinkClick r:id="rId28" tooltip="Syrakuzy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624425" y="7011988"/>
            <a:ext cx="1047750" cy="809625"/>
          </a:xfrm>
          <a:prstGeom prst="rect">
            <a:avLst/>
          </a:prstGeom>
          <a:noFill/>
        </p:spPr>
      </p:pic>
      <p:pic>
        <p:nvPicPr>
          <p:cNvPr id="36948" name="Picture 84" descr="C:\Users\Maciek\Pictures\th1_11232_palac_ca_dor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2348880"/>
            <a:ext cx="5964535" cy="447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47667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Most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Rialto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–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Ponte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di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Rialto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– Most Miłości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1052736"/>
            <a:ext cx="81369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dirty="0" smtClean="0">
                <a:latin typeface="Segoe Script" pitchFamily="34" charset="0"/>
              </a:rPr>
              <a:t>N</a:t>
            </a:r>
            <a:r>
              <a:rPr lang="pl-PL" dirty="0" smtClean="0">
                <a:latin typeface="Segoe Script" pitchFamily="34" charset="0"/>
              </a:rPr>
              <a:t>ajstarszy most wenecki nad Kanałem Grande</a:t>
            </a:r>
          </a:p>
          <a:p>
            <a:endParaRPr lang="pl-PL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 Pierwsze plany budowy mostu - doża Sebastian </a:t>
            </a:r>
            <a:r>
              <a:rPr lang="pl-PL" dirty="0" err="1" smtClean="0">
                <a:latin typeface="Segoe Script" pitchFamily="34" charset="0"/>
              </a:rPr>
              <a:t>Ziani</a:t>
            </a:r>
            <a:endParaRPr lang="pl-PL" dirty="0" smtClean="0">
              <a:latin typeface="Segoe Script" pitchFamily="34" charset="0"/>
            </a:endParaRPr>
          </a:p>
          <a:p>
            <a:endParaRPr lang="pl-PL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 1181 - most pontonowy zwany </a:t>
            </a:r>
            <a:r>
              <a:rPr lang="pl-PL" dirty="0" err="1" smtClean="0">
                <a:latin typeface="Segoe Script" pitchFamily="34" charset="0"/>
              </a:rPr>
              <a:t>Ponte</a:t>
            </a:r>
            <a:r>
              <a:rPr lang="pl-PL" dirty="0" smtClean="0">
                <a:latin typeface="Segoe Script" pitchFamily="34" charset="0"/>
              </a:rPr>
              <a:t> </a:t>
            </a:r>
            <a:r>
              <a:rPr lang="pl-PL" dirty="0" err="1" smtClean="0">
                <a:latin typeface="Segoe Script" pitchFamily="34" charset="0"/>
              </a:rPr>
              <a:t>della</a:t>
            </a:r>
            <a:r>
              <a:rPr lang="pl-PL" dirty="0" smtClean="0">
                <a:latin typeface="Segoe Script" pitchFamily="34" charset="0"/>
              </a:rPr>
              <a:t> Moneta (Most Monety)- w pobliżu znajdowała się mennica</a:t>
            </a:r>
          </a:p>
          <a:p>
            <a:endParaRPr lang="pl-PL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 Ok. 1250 r. zwodzona konstrukcja drewniana - została zburzona/zawaliła się pod ciężarem tłumów ludzi</a:t>
            </a:r>
          </a:p>
          <a:p>
            <a:endParaRPr lang="pl-PL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 W latach 1588 – 1591 - most kamienny wg projektu Antonio da </a:t>
            </a:r>
            <a:r>
              <a:rPr lang="pl-PL" dirty="0" err="1" smtClean="0">
                <a:latin typeface="Segoe Script" pitchFamily="34" charset="0"/>
              </a:rPr>
              <a:t>Ponte</a:t>
            </a:r>
            <a:endParaRPr lang="pl-PL" dirty="0" smtClean="0">
              <a:latin typeface="Segoe Script" pitchFamily="34" charset="0"/>
            </a:endParaRPr>
          </a:p>
          <a:p>
            <a:endParaRPr lang="pl-PL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 W środku mostu podwyższony łuk, do którego dochodzą dwa rzędy kramów wzdłuż całego przęsła, rozdzielone arkadami, frontem do wnętrza mostu. Pomiędzy nimi - uliczka dla pieszych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 Na most prowadzą trzy-biegowe schody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Segoe Script" pitchFamily="34" charset="0"/>
              </a:rPr>
              <a:t>Most ma rozpiętość 28,80 m i wysokość 7,32 m</a:t>
            </a:r>
            <a:endParaRPr lang="pl-PL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endParaRPr lang="pl-PL" sz="1600" dirty="0">
              <a:latin typeface="Segoe Script" pitchFamily="34" charset="0"/>
            </a:endParaRPr>
          </a:p>
        </p:txBody>
      </p:sp>
      <p:pic>
        <p:nvPicPr>
          <p:cNvPr id="2050" name="Picture 2" descr="http://m.ocdn.eu/_m/35f6e29a37f2983afc7f5a120b764a37,14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31540"/>
            <a:ext cx="4286250" cy="292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2.bp.blogspot.com/-FBo2ko8b0fw/TmWhnFc-xII/AAAAAAAABa8/KYFZW-rHLHI/s1600/img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46449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4.bp.blogspot.com/_tWesnu_kx8k/TO98DUvBuPI/AAAAAAAAF4I/5oNpW66MuQA/s320/wejscie%2Bna%2Bmost%2Brialt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80445"/>
            <a:ext cx="4176464" cy="293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1.bp.blogspot.com/_tWesnu_kx8k/TO95jJxfLnI/AAAAAAAAF3w/FcY5ugGBgAg/s320/most%2Brialt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08720"/>
            <a:ext cx="44644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35496" y="47667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Most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Rialto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–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Ponte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di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Rialto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r>
              <a:rPr lang="pl-PL" sz="2200" b="1" dirty="0" smtClean="0">
                <a:latin typeface="Comic Sans MS" pitchFamily="66" charset="0"/>
              </a:rPr>
              <a:t/>
            </a:r>
            <a:br>
              <a:rPr lang="pl-PL" sz="2200" b="1" dirty="0" smtClean="0">
                <a:latin typeface="Comic Sans MS" pitchFamily="66" charset="0"/>
              </a:rPr>
            </a:br>
            <a:endParaRPr lang="pl-PL" sz="1600" dirty="0">
              <a:latin typeface="Segoe Script" pitchFamily="34" charset="0"/>
            </a:endParaRPr>
          </a:p>
        </p:txBody>
      </p:sp>
      <p:pic>
        <p:nvPicPr>
          <p:cNvPr id="38914" name="Picture 2" descr="C:\Users\Maciek\Pictures\th1_5834_wenecja_most_rial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908721"/>
            <a:ext cx="439248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3" descr="C:\Users\Maciek\Pictures\th1_5835_wenecja_most_rial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1"/>
            <a:ext cx="442798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C:\Users\Maciek\Pictures\th1_5836_wenecja_most_rialt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61049"/>
            <a:ext cx="4380359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/>
          <p:cNvSpPr txBox="1"/>
          <p:nvPr/>
        </p:nvSpPr>
        <p:spPr>
          <a:xfrm>
            <a:off x="35496" y="47667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Most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Rialto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–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Ponte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 di </a:t>
            </a:r>
            <a:r>
              <a:rPr lang="pl-PL" sz="2400" b="1" dirty="0" err="1" smtClean="0">
                <a:solidFill>
                  <a:srgbClr val="C00000"/>
                </a:solidFill>
                <a:latin typeface="Segoe Script" pitchFamily="34" charset="0"/>
              </a:rPr>
              <a:t>Rialto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Plac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Św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Marka –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Piazza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San Marco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Plac Św. Marka to jeden z najpiękniejszych placów świata, Napoleon nazwał go "najpiękniejszym salonem świata”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Plac ma kształt wydłużonego trapezu (długość - 176m, szerokość od strony Bazyliki - 82m, od strony przeciwległej - 57m), który z trzech stron otaczają pałace: </a:t>
            </a:r>
            <a:r>
              <a:rPr lang="pl-PL" sz="1600" dirty="0" err="1" smtClean="0">
                <a:latin typeface="Segoe Script" pitchFamily="34" charset="0"/>
              </a:rPr>
              <a:t>Procuratie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Vecchie</a:t>
            </a:r>
            <a:r>
              <a:rPr lang="pl-PL" sz="1600" dirty="0" smtClean="0">
                <a:latin typeface="Segoe Script" pitchFamily="34" charset="0"/>
              </a:rPr>
              <a:t>, </a:t>
            </a:r>
            <a:r>
              <a:rPr lang="pl-PL" sz="1600" dirty="0" err="1" smtClean="0">
                <a:latin typeface="Segoe Script" pitchFamily="34" charset="0"/>
              </a:rPr>
              <a:t>Nuove</a:t>
            </a:r>
            <a:r>
              <a:rPr lang="pl-PL" sz="1600" dirty="0" smtClean="0">
                <a:latin typeface="Segoe Script" pitchFamily="34" charset="0"/>
              </a:rPr>
              <a:t> i Ala </a:t>
            </a:r>
            <a:r>
              <a:rPr lang="pl-PL" sz="1600" dirty="0" err="1" smtClean="0">
                <a:latin typeface="Segoe Script" pitchFamily="34" charset="0"/>
              </a:rPr>
              <a:t>Napoleonica</a:t>
            </a: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Od wschodu zamyka go Bazyliki Św. Marka z bizantyńskimi kopułami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Na placu Wieża Zegarowa z godłem Wenecji, skrzydlatym lwem Św. Marka na błękitnym polu oraz wysoka, wolno stojąca dzwonnica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W arkadach liczne sklepy z wyrobami rzemiosła weneckiego (biżuteria, koronki, szkło)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Słynne kawiarnie, m.in. Cafe Florian i Cafe </a:t>
            </a:r>
            <a:r>
              <a:rPr lang="pl-PL" sz="1600" dirty="0" err="1" smtClean="0">
                <a:latin typeface="Segoe Script" pitchFamily="34" charset="0"/>
              </a:rPr>
              <a:t>Quadri</a:t>
            </a:r>
            <a:r>
              <a:rPr lang="pl-PL" sz="1600" dirty="0" smtClean="0">
                <a:latin typeface="Segoe Script" pitchFamily="34" charset="0"/>
              </a:rPr>
              <a:t>, bywali tu znani artyści i pisarze - kawa jest tu  kilka a nawet kilkanaście razy droższa od kupionej w innym miejscu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Plac ma doskonałą akustykę (jak sala operowa) - miejsce koncertów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Tysiące oswojonych gołębi (są pod opieką miasta) - zgodnie z legendą przywieziono je do Wenecji z Cypru jako dar dla żony doży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oyager64.com/wlochy/italiafl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743" y="4437112"/>
            <a:ext cx="3353257" cy="2420888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91680" y="498876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tx1"/>
                </a:solidFill>
                <a:latin typeface="Segoe Script" pitchFamily="34" charset="0"/>
              </a:rPr>
              <a:t>Maciej Kranc 2a</a:t>
            </a:r>
          </a:p>
          <a:p>
            <a:pPr algn="r"/>
            <a:r>
              <a:rPr lang="pl-PL" sz="2400" dirty="0" smtClean="0">
                <a:solidFill>
                  <a:schemeClr val="tx1"/>
                </a:solidFill>
                <a:latin typeface="Segoe Script" pitchFamily="34" charset="0"/>
              </a:rPr>
              <a:t>2012/2013</a:t>
            </a:r>
            <a:endParaRPr lang="pl-PL" sz="2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0" name="Tytuł 9"/>
          <p:cNvSpPr>
            <a:spLocks noGrp="1"/>
          </p:cNvSpPr>
          <p:nvPr>
            <p:ph type="ctrTitle"/>
          </p:nvPr>
        </p:nvSpPr>
        <p:spPr>
          <a:xfrm>
            <a:off x="1691680" y="2463031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solidFill>
                  <a:srgbClr val="C00000"/>
                </a:solidFill>
                <a:latin typeface="Segoe Script" pitchFamily="34" charset="0"/>
              </a:rPr>
              <a:t>W Wenecji</a:t>
            </a:r>
            <a:endParaRPr lang="pl-PL" sz="9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2050" name="Picture 2" descr="http://www.lubelskie.pl/img/userfiles/images/Region_Veneto/Venezia-h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8640"/>
            <a:ext cx="2160240" cy="328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us.123rf.com/400wm/400/400/sailorr/sailorr0905/sailorr090500191/4807821-gondola-lodzie-na-canal-grande-w-wenecji-wloc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92690"/>
            <a:ext cx="4464496" cy="297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Wenecja nocą - National Geographic P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5220" y="116632"/>
            <a:ext cx="345324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79512" y="1640989"/>
            <a:ext cx="86409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1600" dirty="0" smtClean="0">
                <a:latin typeface="Segoe Script" pitchFamily="34" charset="0"/>
              </a:rPr>
              <a:t>Plac powstał na obszarze dawnego sądu przy klasztorze Św. Zachariasza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Nazwę Św. Marka przyjął w 832 r. po zbudowaniu pierwszej bazyliki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Obecny wygląd uzyskał w drugiej </a:t>
            </a:r>
            <a:r>
              <a:rPr lang="pl-PL" sz="1600" dirty="0" err="1" smtClean="0">
                <a:latin typeface="Segoe Script" pitchFamily="34" charset="0"/>
              </a:rPr>
              <a:t>poł</a:t>
            </a:r>
            <a:r>
              <a:rPr lang="pl-PL" sz="1600" dirty="0" smtClean="0">
                <a:latin typeface="Segoe Script" pitchFamily="34" charset="0"/>
              </a:rPr>
              <a:t>. XII w. – (na rozkaz doży Sebastiana </a:t>
            </a:r>
            <a:r>
              <a:rPr lang="pl-PL" sz="1600" dirty="0" err="1" smtClean="0">
                <a:latin typeface="Segoe Script" pitchFamily="34" charset="0"/>
              </a:rPr>
              <a:t>Ziani</a:t>
            </a:r>
            <a:r>
              <a:rPr lang="pl-PL" sz="1600" dirty="0" smtClean="0">
                <a:latin typeface="Segoe Script" pitchFamily="34" charset="0"/>
              </a:rPr>
              <a:t>) zburzono stary kościół </a:t>
            </a:r>
            <a:r>
              <a:rPr lang="pl-PL" sz="1600" dirty="0" err="1" smtClean="0">
                <a:latin typeface="Segoe Script" pitchFamily="34" charset="0"/>
              </a:rPr>
              <a:t>S.Geminiano</a:t>
            </a:r>
            <a:r>
              <a:rPr lang="pl-PL" sz="1600" dirty="0" smtClean="0">
                <a:latin typeface="Segoe Script" pitchFamily="34" charset="0"/>
              </a:rPr>
              <a:t>, zasypano biegnący przez środek kanał i otoczono plac budynkami wspartymi na arkadach, wyłożono posadzką z cegieł w ozdobne wzory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Wzniesiono pałac Prokuracie Stare, a pod koniec XVI w. – Prokuracie Nowe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W XIX w. na polecenie Napoleona zbudowano skrzydło łączące Prokuracie Stare i Nowe, tzw. Skrzydło Napoleona 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Plac Św. Marka - centrum życia weneckiego, miejsce wydarzeń politycznych i religijnych, miejsce karnawału weneckiego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26064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Plac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Św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Marka –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Piazza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San Marco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ieża zegar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83086"/>
            <a:ext cx="4176464" cy="2633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Wieża zegar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4999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2.bp.blogspot.com/_tWesnu_kx8k/TO-DbmjGCMI/AAAAAAAAF5g/ZuLghPxiVj8/s320/plac%2Bsw.%2Bmark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4104456" cy="28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http://4.bp.blogspot.com/_tWesnu_kx8k/TO-DTyGrxWI/AAAAAAAAF5Y/99JPV6gR__w/s320/plac%2Bmarkowy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512" y="3995681"/>
            <a:ext cx="4427984" cy="286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0" y="26064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Plac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Św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Marka –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Piazza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San Marco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Most Westchnień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Ponte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dei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Sospiri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1340768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1600" dirty="0" smtClean="0">
                <a:latin typeface="Segoe Script" pitchFamily="34" charset="0"/>
              </a:rPr>
              <a:t>To jeden z najbardziej znanych mostów w świecie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Budowę ukończono w 1614 roku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Łączy I piętro Pałacu Dożów z sąsiednim więzieniem, zawieszony jest nad Kanałem Pałacowym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Ułatwiał połączenie obradującego w Pałacu Dożów Trybunału Kryminalnego z więzieniem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Dawniej mostem tym prowadzono skazańców, którzy, wzdychali za utraconą wolnością i często po raz ostatni spoglądali na „wolny świat”.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Wnętrze mostu obejrzeć można wchodząc od strony Pałacu Dożów. Z zewnątrz dobrze widoczny jest z </a:t>
            </a:r>
            <a:r>
              <a:rPr lang="pl-PL" sz="1600" dirty="0" err="1" smtClean="0">
                <a:latin typeface="Segoe Script" pitchFamily="34" charset="0"/>
              </a:rPr>
              <a:t>Ponte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della</a:t>
            </a: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dirty="0" err="1" smtClean="0">
                <a:latin typeface="Segoe Script" pitchFamily="34" charset="0"/>
              </a:rPr>
              <a:t>Paglia</a:t>
            </a:r>
            <a:r>
              <a:rPr lang="pl-PL" sz="1600" dirty="0" smtClean="0">
                <a:latin typeface="Segoe Script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Można również przepłynąć pod mostem gondolą.</a:t>
            </a:r>
            <a:endParaRPr lang="pl-PL" sz="1600" dirty="0">
              <a:latin typeface="Segoe Script" pitchFamily="34" charset="0"/>
            </a:endParaRPr>
          </a:p>
        </p:txBody>
      </p:sp>
      <p:pic>
        <p:nvPicPr>
          <p:cNvPr id="4" name="Picture 2" descr="http://1.bp.blogspot.com/_tWesnu_kx8k/TO-AjJE_1yI/AAAAAAAAF4w/XIxJGs59vY8/s320/most%2Bwestchnie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157191"/>
            <a:ext cx="2267744" cy="170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Most Westchnień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Ponte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dei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Sospiri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3" name="Picture 5" descr="Most Westchnie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052736"/>
            <a:ext cx="7069847" cy="52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842" name="Picture 74" descr="Most Westchnień koment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2843" name="Picture 75" descr="Most Westchnień koment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2844" name="Picture 76" descr="Most Westchnień koment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Pałac Dożów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Palazzo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Ducale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1196752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1600" dirty="0" smtClean="0">
                <a:latin typeface="Segoe Script" pitchFamily="34" charset="0"/>
              </a:rPr>
              <a:t>Niewątpliwa perła architektury Wenecji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Był rezydencją dożów – rodu rządzącego Wenecją który uczynił ją jednym z najbogatszych i najpotężniejszych miast świata i siedzibą władz Wenecji 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Zbudowany w stylu weneckiego gotyku, z licznymi koronkowymi łukami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Na szczególną uwagę zasługują </a:t>
            </a:r>
            <a:r>
              <a:rPr lang="pl-PL" sz="1600" b="1" dirty="0" smtClean="0">
                <a:latin typeface="Segoe Script" pitchFamily="34" charset="0"/>
              </a:rPr>
              <a:t>Złote Schody</a:t>
            </a:r>
            <a:r>
              <a:rPr lang="pl-PL" sz="1600" dirty="0" smtClean="0">
                <a:latin typeface="Segoe Script" pitchFamily="34" charset="0"/>
              </a:rPr>
              <a:t>, </a:t>
            </a:r>
            <a:r>
              <a:rPr lang="pl-PL" sz="1600" b="1" dirty="0" smtClean="0">
                <a:latin typeface="Segoe Script" pitchFamily="34" charset="0"/>
              </a:rPr>
              <a:t>Sala Wielkiej Rady</a:t>
            </a:r>
            <a:r>
              <a:rPr lang="pl-PL" sz="1600" dirty="0" smtClean="0">
                <a:latin typeface="Segoe Script" pitchFamily="34" charset="0"/>
              </a:rPr>
              <a:t>, </a:t>
            </a:r>
            <a:r>
              <a:rPr lang="pl-PL" sz="1600" b="1" dirty="0" smtClean="0">
                <a:latin typeface="Segoe Script" pitchFamily="34" charset="0"/>
              </a:rPr>
              <a:t>Schody Gigantów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Powstał na miejscu bizantyjskiego zamku w 814 r., wiele razy przebudowywany, posiada elementy w różnych stylach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Dzisiaj </a:t>
            </a:r>
            <a:r>
              <a:rPr lang="pl-PL" sz="1600" b="1" dirty="0" smtClean="0">
                <a:latin typeface="Segoe Script" pitchFamily="34" charset="0"/>
              </a:rPr>
              <a:t>Pałac Dożów</a:t>
            </a:r>
            <a:r>
              <a:rPr lang="pl-PL" sz="1600" dirty="0" smtClean="0">
                <a:latin typeface="Segoe Script" pitchFamily="34" charset="0"/>
              </a:rPr>
              <a:t> to trzykondygnacyjny budynek z renesansowym dziedzińcem i arkadowymi loggiami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Skrzydło budowli ciągnące się wzdłuż kanału Pałacowego łączy Most Westchnień z budynkiem nowego więzienia</a:t>
            </a:r>
            <a:endParaRPr lang="pl-PL" sz="1600" dirty="0">
              <a:latin typeface="Segoe Script" pitchFamily="34" charset="0"/>
            </a:endParaRPr>
          </a:p>
        </p:txBody>
      </p:sp>
      <p:pic>
        <p:nvPicPr>
          <p:cNvPr id="5" name="Picture 2" descr="http://1.bp.blogspot.com/_tWesnu_kx8k/TO-BXNa_eRI/AAAAAAAAF44/DZNLe62EDIE/s320/palac%2Bdozow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517232"/>
            <a:ext cx="219573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Pałac Dożów –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Palazzo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Ducale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9938" name="Picture 2" descr="C:\Users\Maciek\Pictures\th1_5828_wenecja_palac_doz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3782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Users\Maciek\Pictures\th1_5829_wenecja_palac_doz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23601"/>
            <a:ext cx="4572000" cy="298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C:\Users\Maciek\Pictures\th1_5831_wenecja_palac_dozow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64" y="4077072"/>
            <a:ext cx="4212112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1" name="Picture 5" descr="C:\Users\Maciek\Pictures\th1_5832_wenecja_palac_dozow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24213"/>
            <a:ext cx="4427984" cy="2617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1" descr="pałac dożów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060848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Bazylika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Św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Marka -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Basilica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di San Marco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134076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1600" dirty="0" smtClean="0">
                <a:latin typeface="Segoe Script" pitchFamily="34" charset="0"/>
              </a:rPr>
              <a:t>Tuż za Pałacem Dożów znajduje sie najpiękniejsza wenecka świątynia jedna z najpiękniejszych na świecie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Bazylika zbudowana została 1000 lat temu. Mieszczą się tam </a:t>
            </a:r>
            <a:r>
              <a:rPr lang="pl-PL" sz="1600" b="1" dirty="0" smtClean="0">
                <a:latin typeface="Segoe Script" pitchFamily="34" charset="0"/>
              </a:rPr>
              <a:t>szczątki patrona miasta św. Marka Ewangelisty przywiezione tu przez kupców weneckich w 828 roku z Aleksandrii w Egipcie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Sanktuarium bogate jest w dzieła sztuki wschodniej, które gromadzone były tu przez wieki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Jest  zbiorem architektury bizantyńskiej we </a:t>
            </a:r>
            <a:r>
              <a:rPr lang="pl-PL" sz="1600" b="1" dirty="0" smtClean="0">
                <a:latin typeface="Segoe Script" pitchFamily="34" charset="0"/>
              </a:rPr>
              <a:t>Włoszech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Jednym z najważniejszych elementów jest Złoty Ołtarz, krucyfiks </a:t>
            </a:r>
            <a:r>
              <a:rPr lang="pl-PL" sz="1600" dirty="0" err="1" smtClean="0">
                <a:latin typeface="Segoe Script" pitchFamily="34" charset="0"/>
              </a:rPr>
              <a:t>Capitello</a:t>
            </a:r>
            <a:r>
              <a:rPr lang="pl-PL" sz="1600" dirty="0" smtClean="0">
                <a:latin typeface="Segoe Script" pitchFamily="34" charset="0"/>
              </a:rPr>
              <a:t> del </a:t>
            </a:r>
            <a:r>
              <a:rPr lang="pl-PL" sz="1600" dirty="0" err="1" smtClean="0">
                <a:latin typeface="Segoe Script" pitchFamily="34" charset="0"/>
              </a:rPr>
              <a:t>Crocifisso</a:t>
            </a:r>
            <a:r>
              <a:rPr lang="pl-PL" sz="1600" dirty="0" smtClean="0">
                <a:latin typeface="Segoe Script" pitchFamily="34" charset="0"/>
              </a:rPr>
              <a:t>, dwie ambony, kamienna rzeźba tetrarchów z IV wieku, a także zdobiące całość wnętrza mozaiki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Wszystko "zawdzięcza" rabunkom dożów -  miasto miało być największą i najbogatszą potęgą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_tWesnu_kx8k/TO-DGFMFQKI/AAAAAAAAF5Q/yZ1IDDZ34o0/s320/bazylika%2Bsw.%2Bmar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430588"/>
            <a:ext cx="3048000" cy="2038350"/>
          </a:xfrm>
          <a:prstGeom prst="rect">
            <a:avLst/>
          </a:prstGeom>
          <a:noFill/>
        </p:spPr>
      </p:pic>
      <p:pic>
        <p:nvPicPr>
          <p:cNvPr id="22534" name="Picture 6" descr="http://3.bp.blogspot.com/_tWesnu_kx8k/TO-DGFMFQKI/AAAAAAAAF5Q/yZ1IDDZ34o0/s320/bazylika%2Bsw.%2Bmar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048000" cy="203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Bazylika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Św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Marka -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Basilica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di San Marco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7169" name="Picture 1" descr="C:\Users\Maciek\Pictures\th1_5823_wenecja_bazylika_sw__ma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13995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Users\Maciek\Pictures\th1_5824_wenecja_bazylika_sw__mar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4332480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Maciek\Pictures\th1_5825_wenecja_bazylika_sw__mark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4320480" cy="280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Maciek\Pictures\th1_5826_wenecja_bazylika_sw__marka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25882"/>
            <a:ext cx="4176464" cy="283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http://2.bp.blogspot.com/_tWesnu_kx8k/TO-Ci0flLXI/AAAAAAAAF5I/WZV3Ok2Bb4Q/s320/bazylika%2Bladnie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3" y="1484784"/>
            <a:ext cx="6020349" cy="449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_tWesnu_kx8k/TO-DGFMFQKI/AAAAAAAAF5Q/yZ1IDDZ34o0/s320/bazylika%2Bsw.%2Bmar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430588"/>
            <a:ext cx="3048000" cy="2038350"/>
          </a:xfrm>
          <a:prstGeom prst="rect">
            <a:avLst/>
          </a:prstGeom>
          <a:noFill/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Bazylika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Św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Marka -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Basilica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 di San Marco 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kolumber.pl/upload/photos/0001/3164/14a63016bf804cff31a111d7e3ca287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5"/>
            <a:ext cx="428396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c.wrzuta.pl/wi6264/809afe3f0008b78d5007dd70/bazylika_sw_mar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426251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s2.flog.pl/media/foto/4175420_bazylika-sw-marka-w-wenecji-zakaz-fotografowania-wiec-zdjecie-pirackie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432048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x.garnek.pl/ga6412/e751c357d6d40a20168815a3/wenecja_wnetrze_bazyliki_s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77072"/>
            <a:ext cx="407977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332656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Prokuratura Stara i Prokuratura Nowa -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Prokuracia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9512" y="1196752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</a:t>
            </a:r>
            <a:r>
              <a:rPr lang="pl-PL" sz="1600" dirty="0" smtClean="0">
                <a:latin typeface="Segoe Script" pitchFamily="34" charset="0"/>
              </a:rPr>
              <a:t>Są to dwa budynki: Prokuratura Stara i Prokuratura Nowa usytuowane wzdłuż placu Św. Marka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b="1" dirty="0" smtClean="0">
                <a:latin typeface="Segoe Script" pitchFamily="34" charset="0"/>
              </a:rPr>
              <a:t>Stara Prokuratura wzniesiona w XII wieku </a:t>
            </a:r>
            <a:r>
              <a:rPr lang="pl-PL" sz="1600" dirty="0" smtClean="0">
                <a:latin typeface="Segoe Script" pitchFamily="34" charset="0"/>
              </a:rPr>
              <a:t>- tu znajdowały się apartamenty najważniejszych w Wenecji Prokuratorów. W XVI wieku budynek przeszedł gruntowny remont - ze starego budynku pozostawiono 50 arkad, na których postawiono piętro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Obecnie na parterze - sklepiki i kawiarnie - najsłynniejsza </a:t>
            </a:r>
            <a:r>
              <a:rPr lang="pl-PL" sz="1600" b="1" dirty="0" err="1" smtClean="0">
                <a:latin typeface="Segoe Script" pitchFamily="34" charset="0"/>
              </a:rPr>
              <a:t>Caffe</a:t>
            </a:r>
            <a:r>
              <a:rPr lang="pl-PL" sz="1600" b="1" dirty="0" smtClean="0">
                <a:latin typeface="Segoe Script" pitchFamily="34" charset="0"/>
              </a:rPr>
              <a:t> </a:t>
            </a:r>
            <a:r>
              <a:rPr lang="pl-PL" sz="1600" b="1" dirty="0" err="1" smtClean="0">
                <a:latin typeface="Segoe Script" pitchFamily="34" charset="0"/>
              </a:rPr>
              <a:t>Lavena</a:t>
            </a:r>
            <a:r>
              <a:rPr lang="pl-PL" sz="1600" b="1" dirty="0" smtClean="0">
                <a:latin typeface="Segoe Script" pitchFamily="34" charset="0"/>
              </a:rPr>
              <a:t>, otwarta około 1750 roku - ulubione miejsce kompozytora Ryszarda Wagnera</a:t>
            </a:r>
          </a:p>
          <a:p>
            <a:endParaRPr lang="pl-PL" sz="1600" b="1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b="1" dirty="0" smtClean="0">
                <a:latin typeface="Segoe Script" pitchFamily="34" charset="0"/>
              </a:rPr>
              <a:t>Budynek Nowej Prokuratury wybudowany w latach 1582 - 1640</a:t>
            </a:r>
            <a:r>
              <a:rPr lang="pl-PL" sz="1600" dirty="0" smtClean="0">
                <a:latin typeface="Segoe Script" pitchFamily="34" charset="0"/>
              </a:rPr>
              <a:t>, na wzór starego budynku. Pierwotnie miały mieścić się tu urzędy prokuratorskie, ale w czasach Napoleona znajdowała się tu siedziba gubernatora napoleońskiego, a potem austriackiego</a:t>
            </a:r>
          </a:p>
          <a:p>
            <a:endParaRPr lang="pl-PL" sz="16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Po zjednoczeniu Włoch w budynku rezydowali królowie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Obecnie znajdują się tam apartamenty prezydenckie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Na parterze pod arkadami -  </a:t>
            </a:r>
            <a:r>
              <a:rPr lang="pl-PL" sz="1600" b="1" dirty="0" smtClean="0">
                <a:latin typeface="Segoe Script" pitchFamily="34" charset="0"/>
              </a:rPr>
              <a:t>najstarsza kawiarnia w Wenecji - </a:t>
            </a:r>
            <a:r>
              <a:rPr lang="pl-PL" sz="1600" b="1" dirty="0" err="1" smtClean="0">
                <a:latin typeface="Segoe Script" pitchFamily="34" charset="0"/>
              </a:rPr>
              <a:t>Caffe</a:t>
            </a:r>
            <a:r>
              <a:rPr lang="pl-PL" sz="1600" b="1" dirty="0" smtClean="0">
                <a:latin typeface="Segoe Script" pitchFamily="34" charset="0"/>
              </a:rPr>
              <a:t> Florian, założono ją 29 grudnia 1720 roku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Segoe Script" pitchFamily="34" charset="0"/>
              </a:rPr>
              <a:t> </a:t>
            </a:r>
            <a:r>
              <a:rPr lang="pl-PL" sz="1600" b="1" dirty="0" smtClean="0">
                <a:latin typeface="Segoe Script" pitchFamily="34" charset="0"/>
              </a:rPr>
              <a:t>Budynki obu Prokuratur połączone są ze sobą skrzydłem Ala </a:t>
            </a:r>
            <a:r>
              <a:rPr lang="pl-PL" sz="1600" b="1" dirty="0" err="1" smtClean="0">
                <a:latin typeface="Segoe Script" pitchFamily="34" charset="0"/>
              </a:rPr>
              <a:t>Napoleonica</a:t>
            </a:r>
            <a:r>
              <a:rPr lang="pl-PL" sz="1600" b="1" dirty="0" smtClean="0">
                <a:latin typeface="Segoe Script" pitchFamily="34" charset="0"/>
              </a:rPr>
              <a:t> wybudowanym na polecenie Napoleona, w miejscu dawnego kościoła San </a:t>
            </a:r>
            <a:r>
              <a:rPr lang="pl-PL" sz="1600" b="1" dirty="0" err="1" smtClean="0">
                <a:latin typeface="Segoe Script" pitchFamily="34" charset="0"/>
              </a:rPr>
              <a:t>Giemianino</a:t>
            </a:r>
            <a:r>
              <a:rPr lang="pl-PL" sz="1600" b="1" dirty="0" smtClean="0">
                <a:latin typeface="Segoe Script" pitchFamily="34" charset="0"/>
              </a:rPr>
              <a:t>.</a:t>
            </a:r>
            <a:endParaRPr lang="pl-PL" sz="16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78688" cy="4680520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Państwo – Włochy</a:t>
            </a:r>
            <a:br>
              <a:rPr lang="pl-PL" sz="3200" b="1" dirty="0" smtClean="0">
                <a:latin typeface="Segoe Script" pitchFamily="34" charset="0"/>
                <a:cs typeface="MV Boli" pitchFamily="2" charset="0"/>
              </a:rPr>
            </a:b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Region - Wenecja Euganejska</a:t>
            </a:r>
            <a:br>
              <a:rPr lang="pl-PL" sz="3200" b="1" dirty="0" smtClean="0">
                <a:latin typeface="Segoe Script" pitchFamily="34" charset="0"/>
                <a:cs typeface="MV Boli" pitchFamily="2" charset="0"/>
              </a:rPr>
            </a:b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Prowincja - Wenecja</a:t>
            </a:r>
            <a:br>
              <a:rPr lang="pl-PL" sz="3200" b="1" dirty="0" smtClean="0">
                <a:latin typeface="Segoe Script" pitchFamily="34" charset="0"/>
                <a:cs typeface="MV Boli" pitchFamily="2" charset="0"/>
              </a:rPr>
            </a:b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Powierzchnia - 412 </a:t>
            </a:r>
            <a:r>
              <a:rPr lang="pl-PL" sz="3200" b="1" dirty="0" err="1" smtClean="0">
                <a:latin typeface="Segoe Script" pitchFamily="34" charset="0"/>
                <a:cs typeface="MV Boli" pitchFamily="2" charset="0"/>
              </a:rPr>
              <a:t>km²</a:t>
            </a: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/>
            </a:r>
            <a:br>
              <a:rPr lang="pl-PL" sz="3200" b="1" dirty="0" smtClean="0">
                <a:latin typeface="Segoe Script" pitchFamily="34" charset="0"/>
                <a:cs typeface="MV Boli" pitchFamily="2" charset="0"/>
              </a:rPr>
            </a:b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Liczba ludności - 266 181</a:t>
            </a:r>
            <a:br>
              <a:rPr lang="pl-PL" sz="3200" b="1" dirty="0" smtClean="0">
                <a:latin typeface="Segoe Script" pitchFamily="34" charset="0"/>
                <a:cs typeface="MV Boli" pitchFamily="2" charset="0"/>
              </a:rPr>
            </a:b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Numer kierunkowy-  041</a:t>
            </a:r>
            <a:br>
              <a:rPr lang="pl-PL" sz="3200" b="1" dirty="0" smtClean="0">
                <a:latin typeface="Segoe Script" pitchFamily="34" charset="0"/>
                <a:cs typeface="MV Boli" pitchFamily="2" charset="0"/>
              </a:rPr>
            </a:br>
            <a:r>
              <a:rPr lang="pl-PL" sz="3200" b="1" dirty="0" smtClean="0">
                <a:latin typeface="Segoe Script" pitchFamily="34" charset="0"/>
                <a:cs typeface="MV Boli" pitchFamily="2" charset="0"/>
              </a:rPr>
              <a:t>Kod pocztowy - 30100</a:t>
            </a:r>
            <a:endParaRPr lang="pl-PL" sz="3200" b="1" dirty="0"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Ogólne informacje: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24978" y="274638"/>
            <a:ext cx="9119022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Prokuratura Stara i Prokuratura Nowa -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ea typeface="+mj-ea"/>
                <a:cs typeface="+mj-cs"/>
              </a:rPr>
              <a:t>Prokuracja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524000" y="3337560"/>
          <a:ext cx="6096000" cy="1828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79148">
                <a:tc>
                  <a:txBody>
                    <a:bodyPr/>
                    <a:lstStyle/>
                    <a:p>
                      <a:r>
                        <a:rPr lang="pl-PL" sz="1200">
                          <a:hlinkClick r:id="rId2"/>
                        </a:rPr>
                        <a:t>Strona główna</a:t>
                      </a:r>
                      <a:r>
                        <a:rPr lang="pl-PL" sz="1200"/>
                        <a:t>-&gt; </a:t>
                      </a:r>
                      <a:r>
                        <a:rPr lang="pl-PL" sz="1200">
                          <a:hlinkClick r:id="rId3" tooltip="Włochy"/>
                        </a:rPr>
                        <a:t>Włochy</a:t>
                      </a:r>
                      <a:r>
                        <a:rPr lang="pl-PL" sz="1200"/>
                        <a:t>-&gt; </a:t>
                      </a:r>
                      <a:r>
                        <a:rPr lang="pl-PL" sz="1200">
                          <a:hlinkClick r:id="rId4" tooltip="Wenecja"/>
                        </a:rPr>
                        <a:t>Wenecja</a:t>
                      </a:r>
                      <a:r>
                        <a:rPr lang="pl-PL" sz="1200"/>
                        <a:t>-&gt; Prokuracja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524000" y="2926080"/>
          <a:ext cx="6096000" cy="10058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pl-PL">
                          <a:hlinkClick r:id="rId2"/>
                        </a:rPr>
                        <a:t>Lovetotravel.pl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Przewodnik turystyczny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hlinkClick r:id="rId2"/>
                        </a:rPr>
                        <a:t>Strona główna</a:t>
                      </a:r>
                      <a:r>
                        <a:rPr lang="pl-PL"/>
                        <a:t> </a:t>
                      </a:r>
                      <a:br>
                        <a:rPr lang="pl-PL"/>
                      </a:br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524000" y="3154680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2438400"/>
              </a:tblGrid>
              <a:tr h="526694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1765AD"/>
                          </a:solidFill>
                          <a:hlinkClick r:id="rId4" action="ppaction://hlinkfile"/>
                        </a:rPr>
                        <a:t>Europa</a:t>
                      </a:r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hlinkClick r:id="rId4" action="ppaction://hlinkfile"/>
                        </a:rPr>
                        <a:t>Azja</a:t>
                      </a:r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hlinkClick r:id="rId4" action="ppaction://hlinkfile"/>
                        </a:rPr>
                        <a:t>Ameryka Południowa</a:t>
                      </a:r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hlinkClick r:id="rId4" action="ppaction://hlinkfile"/>
                        </a:rPr>
                        <a:t>Ameryka Północna</a:t>
                      </a:r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hlinkClick r:id="rId4" action="ppaction://hlinkfile"/>
                        </a:rPr>
                        <a:t>Australia</a:t>
                      </a:r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hlinkClick r:id="rId4" action="ppaction://hlinkfile"/>
                        </a:rPr>
                        <a:t>Afryka</a:t>
                      </a:r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524000" y="2825496"/>
          <a:ext cx="6096000" cy="120700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163117"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hlinkClick r:id="rId5" tooltip="Albania"/>
                        </a:rPr>
                        <a:t>Albania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6" tooltip="Austria"/>
                        </a:rPr>
                        <a:t>Austria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7" tooltip="Belgia"/>
                        </a:rPr>
                        <a:t>Belgia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8" tooltip="Białoruś"/>
                        </a:rPr>
                        <a:t>Białoruś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9" tooltip="Bośnia i Hercegowina"/>
                        </a:rPr>
                        <a:t>Bośnia i Hercegowina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0" tooltip="Bułgaria"/>
                        </a:rPr>
                        <a:t>Bułgaria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1" tooltip="Chorwacja"/>
                        </a:rPr>
                        <a:t>Chorwacja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2" tooltip="Cypr"/>
                        </a:rPr>
                        <a:t>Cypr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3" tooltip="Czarnogóra"/>
                        </a:rPr>
                        <a:t>Czarnogóra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4" tooltip="Czechy"/>
                        </a:rPr>
                        <a:t>Czechy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5" tooltip="Dania"/>
                        </a:rPr>
                        <a:t>Dania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6" tooltip="Estonia"/>
                        </a:rPr>
                        <a:t>Estonia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7" tooltip="Finlandia"/>
                        </a:rPr>
                        <a:t>Finlandia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18" tooltip="Francja"/>
                        </a:rPr>
                        <a:t>Francja</a:t>
                      </a:r>
                      <a:r>
                        <a:rPr lang="pl-PL" sz="1200"/>
                        <a:t> </a:t>
                      </a:r>
                      <a:br>
                        <a:rPr lang="pl-PL" sz="1200"/>
                      </a:br>
                      <a:r>
                        <a:rPr lang="pl-PL" sz="1200">
                          <a:hlinkClick r:id="rId19" tooltip="Grecja"/>
                        </a:rPr>
                        <a:t>Grecja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0" tooltip="Hiszpania"/>
                        </a:rPr>
                        <a:t>Hiszpania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1" tooltip="Holandia"/>
                        </a:rPr>
                        <a:t>Holandia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2" tooltip="Islandia"/>
                        </a:rPr>
                        <a:t>Islandia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3" tooltip="Irlandia"/>
                        </a:rPr>
                        <a:t>Irlandia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4" tooltip="Litwa"/>
                        </a:rPr>
                        <a:t>Litwa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5" tooltip="Luksemburg"/>
                        </a:rPr>
                        <a:t>Luksemburg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6" tooltip="Łotwa"/>
                        </a:rPr>
                        <a:t>Łotwa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7" tooltip="Macedonia"/>
                        </a:rPr>
                        <a:t>Macedonia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8" tooltip="Malta"/>
                        </a:rPr>
                        <a:t>Malta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29" tooltip="Mołdawia"/>
                        </a:rPr>
                        <a:t>Mołdawia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0" tooltip="Niemcy"/>
                        </a:rPr>
                        <a:t>Niemcy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1" tooltip="Norwegia"/>
                        </a:rPr>
                        <a:t>Norwegia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2" tooltip="Polska"/>
                        </a:rPr>
                        <a:t>Polska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3" tooltip="Portugalia"/>
                        </a:rPr>
                        <a:t>Portugalia</a:t>
                      </a:r>
                      <a:r>
                        <a:rPr lang="pl-PL" sz="1200"/>
                        <a:t> </a:t>
                      </a:r>
                      <a:br>
                        <a:rPr lang="pl-PL" sz="1200"/>
                      </a:br>
                      <a:r>
                        <a:rPr lang="pl-PL" sz="1200">
                          <a:hlinkClick r:id="rId34" tooltip="Rumunia"/>
                        </a:rPr>
                        <a:t>Rumunia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5" tooltip="San Marino"/>
                        </a:rPr>
                        <a:t>San Marino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6" tooltip="Serbia"/>
                        </a:rPr>
                        <a:t>Serbia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7" tooltip="Słowacja"/>
                        </a:rPr>
                        <a:t>Słowacja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8" tooltip="Słowenia"/>
                        </a:rPr>
                        <a:t>Słowenia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39" tooltip="Szwajcaria"/>
                        </a:rPr>
                        <a:t>Szwajcaria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40" tooltip="Szwecja"/>
                        </a:rPr>
                        <a:t>Szwecja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41" tooltip="Ukraina"/>
                        </a:rPr>
                        <a:t>Ukraina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42" tooltip="Watykan"/>
                        </a:rPr>
                        <a:t>Watykan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43" tooltip="Węgry"/>
                        </a:rPr>
                        <a:t>Węgry</a:t>
                      </a:r>
                      <a:r>
                        <a:rPr lang="pl-PL" sz="1200"/>
                        <a:t> </a:t>
                      </a:r>
                      <a:r>
                        <a:rPr lang="pl-PL" sz="1200">
                          <a:hlinkClick r:id="rId44" tooltip="Wielka Brytania"/>
                        </a:rPr>
                        <a:t>Wielka Brytania</a:t>
                      </a:r>
                      <a:r>
                        <a:rPr lang="pl-PL" sz="1200"/>
                        <a:t> </a:t>
                      </a:r>
                      <a:r>
                        <a:rPr lang="pl-PL" sz="1200" b="1">
                          <a:solidFill>
                            <a:srgbClr val="1765AD"/>
                          </a:solidFill>
                          <a:hlinkClick r:id="rId3" tooltip="Włochy"/>
                        </a:rPr>
                        <a:t>Włochy</a:t>
                      </a:r>
                      <a:endParaRPr lang="pl-PL" sz="1200"/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42BE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BE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42BE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E6"/>
                    </a:solidFill>
                  </a:tcPr>
                </a:tc>
              </a:tr>
            </a:tbl>
          </a:graphicData>
        </a:graphic>
      </p:graphicFrame>
      <p:pic>
        <p:nvPicPr>
          <p:cNvPr id="34821" name="Picture 5" descr="Prokuracja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98056" y="2348880"/>
            <a:ext cx="5050008" cy="378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2" name="Picture 6" descr="Prokuracja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851920" y="1268760"/>
            <a:ext cx="518821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91" name="Picture 75" descr="Prokuracja komentarz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4892" name="Picture 76" descr="Prokuracja komentarz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pic>
        <p:nvPicPr>
          <p:cNvPr id="34893" name="Picture 77" descr="Prokuracja komentarz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0" y="0"/>
            <a:ext cx="85725" cy="76200"/>
          </a:xfrm>
          <a:prstGeom prst="rect">
            <a:avLst/>
          </a:prstGeom>
          <a:noFill/>
        </p:spPr>
      </p:pic>
      <p:sp>
        <p:nvSpPr>
          <p:cNvPr id="88" name="pole tekstowe 87"/>
          <p:cNvSpPr txBox="1"/>
          <p:nvPr/>
        </p:nvSpPr>
        <p:spPr>
          <a:xfrm>
            <a:off x="1331640" y="6165304"/>
            <a:ext cx="18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Prokuracia</a:t>
            </a:r>
            <a:r>
              <a:rPr lang="pl-PL" dirty="0" smtClean="0"/>
              <a:t> Nowa </a:t>
            </a:r>
            <a:endParaRPr lang="pl-PL" dirty="0"/>
          </a:p>
        </p:txBody>
      </p:sp>
      <p:sp>
        <p:nvSpPr>
          <p:cNvPr id="89" name="pole tekstowe 88"/>
          <p:cNvSpPr txBox="1"/>
          <p:nvPr/>
        </p:nvSpPr>
        <p:spPr>
          <a:xfrm>
            <a:off x="6012160" y="5373216"/>
            <a:ext cx="180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Prokuracia</a:t>
            </a:r>
            <a:r>
              <a:rPr lang="pl-PL" dirty="0" smtClean="0"/>
              <a:t>  Stara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576" y="347316"/>
            <a:ext cx="7499350" cy="6334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l-PL" sz="2400" b="1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Karnawał: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8934450" cy="1512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l-PL" sz="1400" b="1" dirty="0" smtClean="0"/>
              <a:t>	</a:t>
            </a:r>
            <a:r>
              <a:rPr lang="pl-PL" sz="1600" dirty="0" smtClean="0">
                <a:latin typeface="Comic Sans MS" pitchFamily="66" charset="0"/>
              </a:rPr>
              <a:t>Najbardziej znane wydarzenie w Wenecji to Karnawał. Przez cały karnawał czyli </a:t>
            </a:r>
            <a:r>
              <a:rPr lang="pl-PL" sz="1600" b="1" dirty="0" smtClean="0">
                <a:latin typeface="Comic Sans MS" pitchFamily="66" charset="0"/>
              </a:rPr>
              <a:t>od drugiego dnia świąt Bożego Narodzenia do wtorku poprzedzającego Środę Popielcową (Ostatki)</a:t>
            </a:r>
            <a:r>
              <a:rPr lang="pl-PL" sz="1600" dirty="0" smtClean="0">
                <a:latin typeface="Comic Sans MS" pitchFamily="66" charset="0"/>
              </a:rPr>
              <a:t>, codziennie na placu przed bazyliką świętego Marka organizowane są parady maskowe, spośród których codziennie wybierana jest najpiękniejsza maska - jedną maskę można założyć tylko jeden raz. Odbywa się to właśnie w tym miejscu, ponieważ do dnia dzisiejszego plac świętego Marka jest uważany za najpiękniejszą salę balową w całej Europie</a:t>
            </a:r>
          </a:p>
        </p:txBody>
      </p:sp>
      <p:pic>
        <p:nvPicPr>
          <p:cNvPr id="19461" name="Picture 9" descr="karnawał w wenecji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420938"/>
            <a:ext cx="3003252" cy="2252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10" descr="karnawał w wenecji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42706"/>
            <a:ext cx="3024634" cy="199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11" descr="karnawał  w wenecj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92896"/>
            <a:ext cx="3168352" cy="1972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12" descr="karnawał w wenecji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3096343" cy="196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6334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2400" b="1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Karnawałowe wspomnienie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052513"/>
            <a:ext cx="7499350" cy="15128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z="2400" b="1" dirty="0" smtClean="0"/>
              <a:t>	</a:t>
            </a:r>
            <a:r>
              <a:rPr lang="pl-PL" sz="2400" b="1" dirty="0" smtClean="0">
                <a:latin typeface="Segoe Script" pitchFamily="34" charset="0"/>
              </a:rPr>
              <a:t>Przez cały rok można podziwiać i kupować karnawałowe maski</a:t>
            </a:r>
          </a:p>
        </p:txBody>
      </p:sp>
      <p:pic>
        <p:nvPicPr>
          <p:cNvPr id="20485" name="Picture 9" descr="Wenecja_Maski_karnawal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49" y="3140968"/>
            <a:ext cx="2330695" cy="346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10" descr="sylwester_wenecja_ma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565" y="1989137"/>
            <a:ext cx="2734667" cy="204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7" name="Picture 11" descr="wenecj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882" y="4149725"/>
            <a:ext cx="3168550" cy="2489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 rot="20012783">
            <a:off x="2905471" y="2447064"/>
            <a:ext cx="2749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 smtClean="0">
                <a:solidFill>
                  <a:srgbClr val="C00000"/>
                </a:solidFill>
              </a:rPr>
              <a:t>QUIZ</a:t>
            </a:r>
            <a:endParaRPr lang="pl-PL" sz="9600" b="1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115616" y="594928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59832" y="6092825"/>
            <a:ext cx="2871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 dirty="0">
                <a:latin typeface="Segoe Script" pitchFamily="34" charset="0"/>
              </a:rPr>
              <a:t>Jak dostać się do domu?</a:t>
            </a:r>
          </a:p>
        </p:txBody>
      </p:sp>
      <p:pic>
        <p:nvPicPr>
          <p:cNvPr id="21507" name="Picture 3" descr="wenecj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1268413"/>
            <a:ext cx="29781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03848" y="6092825"/>
            <a:ext cx="26646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600" b="1" dirty="0">
                <a:latin typeface="Segoe Script" pitchFamily="34" charset="0"/>
              </a:rPr>
              <a:t>Jak otworzyć drzwi?</a:t>
            </a:r>
          </a:p>
        </p:txBody>
      </p:sp>
      <p:pic>
        <p:nvPicPr>
          <p:cNvPr id="22531" name="Picture 3" descr="wlochy-adriatyk-zobacz-wenecj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38" y="1285875"/>
            <a:ext cx="3209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563938" y="6165850"/>
            <a:ext cx="2160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latin typeface="Segoe Script" pitchFamily="34" charset="0"/>
              </a:rPr>
              <a:t>Co jest za rogiem?</a:t>
            </a:r>
          </a:p>
        </p:txBody>
      </p:sp>
      <p:pic>
        <p:nvPicPr>
          <p:cNvPr id="23555" name="Picture 3" descr="1186654_wenecja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823913"/>
            <a:ext cx="39052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zycisk akcji: Koniec 3">
            <a:hlinkClick r:id="" action="ppaction://hlinkshowjump?jump=lastslide" highlightClick="1"/>
          </p:cNvPr>
          <p:cNvSpPr/>
          <p:nvPr/>
        </p:nvSpPr>
        <p:spPr>
          <a:xfrm>
            <a:off x="8027988" y="6453188"/>
            <a:ext cx="647700" cy="40481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27784" y="6088063"/>
            <a:ext cx="49295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 dirty="0" smtClean="0">
                <a:latin typeface="Segoe Script" pitchFamily="34" charset="0"/>
              </a:rPr>
              <a:t>Gdzie w Wenecji jest taka „Ulica</a:t>
            </a:r>
            <a:r>
              <a:rPr lang="pl-PL" sz="1600" b="1" dirty="0">
                <a:latin typeface="Segoe Script" pitchFamily="34" charset="0"/>
              </a:rPr>
              <a:t>” </a:t>
            </a:r>
            <a:r>
              <a:rPr lang="pl-PL" sz="1600" b="1" dirty="0" smtClean="0">
                <a:latin typeface="Segoe Script" pitchFamily="34" charset="0"/>
              </a:rPr>
              <a:t>marzeń?</a:t>
            </a:r>
            <a:endParaRPr lang="pl-PL" sz="1600" b="1" dirty="0">
              <a:latin typeface="Segoe Script" pitchFamily="34" charset="0"/>
            </a:endParaRPr>
          </a:p>
        </p:txBody>
      </p:sp>
      <p:pic>
        <p:nvPicPr>
          <p:cNvPr id="24579" name="Picture 3" descr="Wenecja – w górę wiosła!">
            <a:hlinkClick r:id="rId2" tooltip="Powiększeni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5" y="1414463"/>
            <a:ext cx="26860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 rot="20012783">
            <a:off x="2905471" y="2447064"/>
            <a:ext cx="2749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 smtClean="0">
                <a:solidFill>
                  <a:srgbClr val="C00000"/>
                </a:solidFill>
              </a:rPr>
              <a:t>QUIZ</a:t>
            </a:r>
            <a:endParaRPr lang="pl-PL" sz="9600" b="1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115616" y="594928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endParaRPr lang="pl-PL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Ogólne informacje </a:t>
            </a:r>
            <a:r>
              <a:rPr lang="pl-PL" sz="3200" b="1" dirty="0" err="1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cd</a:t>
            </a:r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:</a:t>
            </a:r>
          </a:p>
        </p:txBody>
      </p:sp>
      <p:sp>
        <p:nvSpPr>
          <p:cNvPr id="8" name="Prostokąt 7"/>
          <p:cNvSpPr/>
          <p:nvPr/>
        </p:nvSpPr>
        <p:spPr>
          <a:xfrm>
            <a:off x="683568" y="105273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sz="2000" b="1" dirty="0" smtClean="0">
                <a:latin typeface="Segoe Script" pitchFamily="34" charset="0"/>
              </a:rPr>
              <a:t>Wenecja jest stolicą regionu </a:t>
            </a:r>
            <a:r>
              <a:rPr lang="pl-PL" sz="2000" b="1" dirty="0" err="1" smtClean="0">
                <a:latin typeface="Segoe Script" pitchFamily="34" charset="0"/>
              </a:rPr>
              <a:t>Veneto</a:t>
            </a:r>
            <a:r>
              <a:rPr lang="pl-PL" sz="2000" b="1" dirty="0" smtClean="0">
                <a:latin typeface="Segoe Script" pitchFamily="34" charset="0"/>
              </a:rPr>
              <a:t>, który znajduje się w północno-wschodniej części Włoch nad Adriatykiem</a:t>
            </a:r>
          </a:p>
          <a:p>
            <a:pPr>
              <a:buFont typeface="Wingdings" pitchFamily="2" charset="2"/>
              <a:buChar char="§"/>
            </a:pPr>
            <a:endParaRPr lang="pl-PL" sz="2000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Najcieplejszym miesiącem w roku jest lipiec, najzimniejszym jest styczeń </a:t>
            </a:r>
          </a:p>
          <a:p>
            <a:pPr>
              <a:buFont typeface="Wingdings" pitchFamily="2" charset="2"/>
              <a:buChar char="§"/>
            </a:pPr>
            <a:endParaRPr lang="pl-PL" sz="2000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Wenecja została zbudowana na 117 małych wyspach oddzielonych 150 kanałami</a:t>
            </a:r>
          </a:p>
          <a:p>
            <a:pPr>
              <a:buFont typeface="Wingdings" pitchFamily="2" charset="2"/>
              <a:buChar char="§"/>
            </a:pPr>
            <a:endParaRPr lang="pl-PL" sz="2000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Poruszanie pieszym umożliwiają małe mosty</a:t>
            </a:r>
          </a:p>
          <a:p>
            <a:pPr>
              <a:buFont typeface="Wingdings" pitchFamily="2" charset="2"/>
              <a:buChar char="§"/>
            </a:pPr>
            <a:endParaRPr lang="pl-PL" sz="2000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Można także skorzystać z komunikacji wodnej:</a:t>
            </a:r>
            <a:endParaRPr lang="pl-PL" sz="2000" b="1" i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Najpowszechniejsza to gondola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Najtańsza to </a:t>
            </a:r>
            <a:r>
              <a:rPr lang="pl-PL" sz="2000" b="1" dirty="0" err="1" smtClean="0">
                <a:latin typeface="Segoe Script" pitchFamily="34" charset="0"/>
              </a:rPr>
              <a:t>Vaporetto</a:t>
            </a:r>
            <a:r>
              <a:rPr lang="pl-PL" sz="2000" b="1" dirty="0" smtClean="0">
                <a:latin typeface="Segoe Script" pitchFamily="34" charset="0"/>
              </a:rPr>
              <a:t> czyli tramwaj wodny.  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Najszybsza to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Najbardziej leniwa to wyprawa promem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Natychmiastowa to własne nogi</a:t>
            </a:r>
            <a:endParaRPr lang="pl-PL" sz="2000" dirty="0"/>
          </a:p>
        </p:txBody>
      </p:sp>
      <p:sp>
        <p:nvSpPr>
          <p:cNvPr id="9" name="Strzałka w prawo 8"/>
          <p:cNvSpPr/>
          <p:nvPr/>
        </p:nvSpPr>
        <p:spPr>
          <a:xfrm>
            <a:off x="7164288" y="537321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956376" y="5301208"/>
            <a:ext cx="69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ACTV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endParaRPr lang="pl-PL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endParaRPr lang="pl-PL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endParaRPr lang="pl-PL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Gdzie się mieści i jak się nazywa najstarsza kawiarnia w Wenecji?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Segoe Script" pitchFamily="34" charset="0"/>
              </a:rPr>
              <a:t> </a:t>
            </a:r>
            <a:endParaRPr lang="pl-PL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Gdzie się mieści i jak się nazywa najstarsza kawiarnia w Wenecji?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 parterze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Nowej pod arkadami-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Florian, założono ją 29 grudnia 1720r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Gdzie się mieści i jak się nazywa najstarsza kawiarnia w Wenecji?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 parterze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Nowej pod arkadami-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Florian, założono ją 29 grudnia 1720r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Ulubiona kawiarnia kompozytora Ryszarda Wagnera to?</a:t>
            </a:r>
          </a:p>
          <a:p>
            <a:pPr>
              <a:buFont typeface="Wingdings" pitchFamily="2" charset="2"/>
              <a:buChar char="§"/>
            </a:pPr>
            <a:endParaRPr lang="pl-PL" sz="2000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Niezbędnik turysty:</a:t>
            </a:r>
          </a:p>
        </p:txBody>
      </p:sp>
      <p:sp>
        <p:nvSpPr>
          <p:cNvPr id="8" name="Prostokąt 7"/>
          <p:cNvSpPr/>
          <p:nvPr/>
        </p:nvSpPr>
        <p:spPr>
          <a:xfrm>
            <a:off x="683568" y="1052736"/>
            <a:ext cx="7704856" cy="4524315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</a:rPr>
              <a:t>Lotnisko w Wenecji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Lotnisko Marco Polo </a:t>
            </a:r>
          </a:p>
          <a:p>
            <a:r>
              <a:rPr lang="pl-PL" sz="1600" dirty="0" err="1" smtClean="0"/>
              <a:t>Viale</a:t>
            </a:r>
            <a:r>
              <a:rPr lang="pl-PL" sz="1600" dirty="0" smtClean="0"/>
              <a:t> Galilei Galileo, 30</a:t>
            </a:r>
            <a:br>
              <a:rPr lang="pl-PL" sz="1600" dirty="0" smtClean="0"/>
            </a:br>
            <a:r>
              <a:rPr lang="pl-PL" sz="1600" dirty="0" smtClean="0"/>
              <a:t>30030 </a:t>
            </a:r>
            <a:r>
              <a:rPr lang="pl-PL" sz="1600" dirty="0" err="1" smtClean="0"/>
              <a:t>Tessera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Tel. 0039 041 2609260</a:t>
            </a:r>
            <a:br>
              <a:rPr lang="pl-PL" sz="1600" dirty="0" smtClean="0"/>
            </a:br>
            <a:r>
              <a:rPr lang="pl-PL" sz="1600" dirty="0" smtClean="0">
                <a:hlinkClick r:id="rId2"/>
              </a:rPr>
              <a:t>http://www.veniceairport.it</a:t>
            </a:r>
            <a:r>
              <a:rPr lang="pl-PL" sz="1600" dirty="0" smtClean="0"/>
              <a:t> </a:t>
            </a:r>
          </a:p>
          <a:p>
            <a:r>
              <a:rPr lang="pl-PL" sz="1600" b="1" dirty="0" smtClean="0">
                <a:solidFill>
                  <a:srgbClr val="C00000"/>
                </a:solidFill>
              </a:rPr>
              <a:t>Dworzec Autobusowy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err="1" smtClean="0"/>
              <a:t>Piazzale</a:t>
            </a:r>
            <a:r>
              <a:rPr lang="pl-PL" sz="1600" dirty="0" smtClean="0"/>
              <a:t> Roma, Wenecja</a:t>
            </a:r>
            <a:br>
              <a:rPr lang="pl-PL" sz="1600" dirty="0" smtClean="0"/>
            </a:br>
            <a:r>
              <a:rPr lang="pl-PL" sz="1600" dirty="0" smtClean="0"/>
              <a:t>Z dworca autobusowego przejście do przystani </a:t>
            </a:r>
            <a:r>
              <a:rPr lang="pl-PL" sz="1600" i="1" dirty="0" err="1" smtClean="0"/>
              <a:t>vaporettos</a:t>
            </a:r>
            <a:r>
              <a:rPr lang="pl-PL" sz="1600" dirty="0" smtClean="0"/>
              <a:t> (przewoźnik </a:t>
            </a:r>
            <a:r>
              <a:rPr lang="pl-PL" sz="1600" dirty="0" err="1" smtClean="0"/>
              <a:t>Vaporettos</a:t>
            </a:r>
            <a:r>
              <a:rPr lang="pl-PL" sz="1600" dirty="0" smtClean="0"/>
              <a:t> :ACTV) </a:t>
            </a:r>
            <a:r>
              <a:rPr lang="pl-PL" sz="1600" dirty="0" smtClean="0">
                <a:hlinkClick r:id="rId3"/>
              </a:rPr>
              <a:t>http://www.actv.it/</a:t>
            </a:r>
            <a:r>
              <a:rPr lang="pl-PL" sz="1600" dirty="0" smtClean="0"/>
              <a:t> </a:t>
            </a:r>
          </a:p>
          <a:p>
            <a:r>
              <a:rPr lang="pl-PL" sz="1600" b="1" dirty="0" smtClean="0">
                <a:solidFill>
                  <a:srgbClr val="C00000"/>
                </a:solidFill>
              </a:rPr>
              <a:t>Dworzec Kolejowy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Dworzec </a:t>
            </a:r>
            <a:r>
              <a:rPr lang="pl-PL" sz="1600" dirty="0" err="1" smtClean="0"/>
              <a:t>Mestre</a:t>
            </a:r>
            <a:r>
              <a:rPr lang="pl-PL" sz="1600" dirty="0" smtClean="0"/>
              <a:t> (na stałym lądzie Wenecji)</a:t>
            </a:r>
            <a:br>
              <a:rPr lang="pl-PL" sz="1600" dirty="0" smtClean="0"/>
            </a:br>
            <a:r>
              <a:rPr lang="pl-PL" sz="1600" dirty="0" smtClean="0"/>
              <a:t>Dworzec Santa Lucia di </a:t>
            </a:r>
            <a:r>
              <a:rPr lang="pl-PL" sz="1600" dirty="0" err="1" smtClean="0"/>
              <a:t>Venezia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Adres: </a:t>
            </a:r>
            <a:r>
              <a:rPr lang="pl-PL" sz="1600" dirty="0" err="1" smtClean="0"/>
              <a:t>Fondamenta</a:t>
            </a:r>
            <a:r>
              <a:rPr lang="pl-PL" sz="1600" dirty="0" smtClean="0"/>
              <a:t> S. Lucia - 30100 Wenecja</a:t>
            </a:r>
            <a:br>
              <a:rPr lang="pl-PL" sz="1600" dirty="0" smtClean="0"/>
            </a:br>
            <a:r>
              <a:rPr lang="pl-PL" sz="1600" dirty="0" smtClean="0"/>
              <a:t>Tel. 892021 (rozkład jazdy pociągów , rezerwacje i sprzedaż biletów) </a:t>
            </a:r>
            <a:br>
              <a:rPr lang="pl-PL" sz="1600" dirty="0" smtClean="0"/>
            </a:br>
            <a:r>
              <a:rPr lang="pl-PL" sz="1600" dirty="0" smtClean="0"/>
              <a:t>Tel. 0039 041.785670 (pomoc), </a:t>
            </a:r>
            <a:r>
              <a:rPr lang="pl-PL" sz="1600" dirty="0" err="1" smtClean="0"/>
              <a:t>Fax</a:t>
            </a:r>
            <a:r>
              <a:rPr lang="pl-PL" sz="1600" dirty="0" smtClean="0"/>
              <a:t> 0039 041.785038</a:t>
            </a:r>
          </a:p>
          <a:p>
            <a:r>
              <a:rPr lang="pl-PL" sz="1600" b="1" i="1" dirty="0" smtClean="0">
                <a:solidFill>
                  <a:srgbClr val="C00000"/>
                </a:solidFill>
              </a:rPr>
              <a:t>Tramwaje wodne </a:t>
            </a:r>
            <a:r>
              <a:rPr lang="pl-PL" sz="1600" b="1" i="1" dirty="0" err="1" smtClean="0">
                <a:solidFill>
                  <a:srgbClr val="C00000"/>
                </a:solidFill>
              </a:rPr>
              <a:t>Vaporettos</a:t>
            </a:r>
            <a:r>
              <a:rPr lang="pl-PL" sz="1600" b="1" dirty="0" smtClean="0">
                <a:solidFill>
                  <a:srgbClr val="C00000"/>
                </a:solidFill>
              </a:rPr>
              <a:t> obsługiwane są przez firmę ACTV: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>
                <a:solidFill>
                  <a:srgbClr val="C00000"/>
                </a:solidFill>
              </a:rPr>
              <a:t>Rozkład jazdy i cennik</a:t>
            </a:r>
            <a:r>
              <a:rPr lang="pl-PL" sz="1600" dirty="0" smtClean="0">
                <a:hlinkClick r:id="rId3"/>
              </a:rPr>
              <a:t>://www.actv.it/</a:t>
            </a:r>
            <a:r>
              <a:rPr lang="pl-PL" sz="1600" dirty="0" smtClean="0"/>
              <a:t> i kliknij na “</a:t>
            </a:r>
            <a:r>
              <a:rPr lang="pl-PL" sz="1600" dirty="0" err="1" smtClean="0"/>
              <a:t>Carta</a:t>
            </a:r>
            <a:r>
              <a:rPr lang="pl-PL" sz="1600" dirty="0" smtClean="0"/>
              <a:t> </a:t>
            </a:r>
            <a:r>
              <a:rPr lang="pl-PL" sz="1600" dirty="0" err="1" smtClean="0"/>
              <a:t>della</a:t>
            </a:r>
            <a:r>
              <a:rPr lang="pl-PL" sz="1600" dirty="0" smtClean="0"/>
              <a:t> </a:t>
            </a:r>
            <a:r>
              <a:rPr lang="pl-PL" sz="1600" dirty="0" err="1" smtClean="0"/>
              <a:t>Mobilitá</a:t>
            </a:r>
            <a:r>
              <a:rPr lang="pl-PL" sz="1600" dirty="0" smtClean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Gdzie się mieści i jak się nazywa najstarsza kawiarnia w Wenecji?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 parterze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Nowej pod arkadami-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Florian, założono ją 29 grudnia 1720r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Ulubiona kawiarnia kompozytora Ryszarda Wagnera to?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Lavena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w </a:t>
            </a: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Starej, otwarta około 1750r</a:t>
            </a:r>
            <a:endParaRPr lang="pl-PL" sz="2000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Gdzie się mieści i jak się nazywa najstarsza kawiarnia w Wenecji?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 parterze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Nowej pod arkadami-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Florian, założono ją 29 grudnia 1720r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Ulubiona kawiarnia kompozytora Ryszarda Wagnera to?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Lavena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w </a:t>
            </a: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Starej, otwarta około 1750r</a:t>
            </a:r>
            <a:endParaRPr lang="pl-PL" sz="2000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Jak długo trwa karnawał? 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</a:t>
            </a:r>
            <a:endParaRPr lang="pl-PL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1115616" y="188640"/>
            <a:ext cx="7499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C00000"/>
                </a:solidFill>
                <a:latin typeface="Segoe Script" pitchFamily="34" charset="0"/>
              </a:rPr>
              <a:t>Kto </a:t>
            </a:r>
            <a:r>
              <a:rPr lang="pl-PL" sz="2400" b="1" dirty="0" smtClean="0">
                <a:solidFill>
                  <a:srgbClr val="C00000"/>
                </a:solidFill>
                <a:latin typeface="Segoe Script" pitchFamily="34" charset="0"/>
              </a:rPr>
              <a:t>wie……………………………………….</a:t>
            </a:r>
            <a:endParaRPr lang="pl-PL" sz="24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92696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Na ilu wyspach leży Wenecja, ile ma kanałów?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Wenecja została zbudowana na 117 małych wyspach oddzielonych 150 kanałami</a:t>
            </a:r>
            <a:endParaRPr lang="pl-PL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Rodzaje komunikacji wodnej w Wenecji?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Gondola,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Vaporetto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czyli tramwaj wodny, motorówka lub taksówka wodna 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b="1" dirty="0" smtClean="0">
                <a:latin typeface="Segoe Script" pitchFamily="34" charset="0"/>
              </a:rPr>
              <a:t>Jaką długość ma </a:t>
            </a:r>
            <a:r>
              <a:rPr lang="pl-PL" b="1" dirty="0" err="1" smtClean="0">
                <a:latin typeface="Segoe Script" pitchFamily="34" charset="0"/>
              </a:rPr>
              <a:t>Canale</a:t>
            </a:r>
            <a:r>
              <a:rPr lang="pl-PL" b="1" dirty="0" smtClean="0">
                <a:latin typeface="Segoe Script" pitchFamily="34" charset="0"/>
              </a:rPr>
              <a:t> Grande?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3,8 km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Kto powiedział: „Najpiękniejszy salon  świata”?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Napoleon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Segoe Script" pitchFamily="34" charset="0"/>
              </a:rPr>
              <a:t> Gdzie się mieści i jak się nazywa najstarsza kawiarnia w Wenecji?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Segoe Script" pitchFamily="34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Na parterze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Nowej pod arkadami- </a:t>
            </a:r>
            <a:r>
              <a:rPr lang="pl-PL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b="1" dirty="0" smtClean="0">
                <a:solidFill>
                  <a:srgbClr val="C00000"/>
                </a:solidFill>
                <a:latin typeface="Segoe Script" pitchFamily="34" charset="0"/>
              </a:rPr>
              <a:t> Florian, założono ją 29 grudnia 1720r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Ulubiona kawiarnia kompozytora Ryszarda Wagnera to?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Caffe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Lavena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w </a:t>
            </a:r>
            <a:r>
              <a:rPr lang="pl-PL" sz="2000" b="1" dirty="0" err="1" smtClean="0">
                <a:solidFill>
                  <a:srgbClr val="C00000"/>
                </a:solidFill>
                <a:latin typeface="Segoe Script" pitchFamily="34" charset="0"/>
              </a:rPr>
              <a:t>Prokuraci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 Starej, otwarta około 1750r</a:t>
            </a:r>
            <a:endParaRPr lang="pl-PL" sz="2000" b="1" dirty="0" smtClean="0">
              <a:latin typeface="Segoe Scrip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Jak długo trwa karnawał? </a:t>
            </a:r>
          </a:p>
          <a:p>
            <a:pPr>
              <a:buFont typeface="Wingdings" pitchFamily="2" charset="2"/>
              <a:buChar char="§"/>
            </a:pPr>
            <a:r>
              <a:rPr lang="pl-PL" sz="2000" b="1" dirty="0" smtClean="0">
                <a:latin typeface="Segoe Script" pitchFamily="34" charset="0"/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Segoe Script" pitchFamily="34" charset="0"/>
              </a:rPr>
              <a:t>Od drugiego dnia świąt Bożego Narodzenia do wtorku poprzedzającego Środę Popielcową (Ostatki)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350100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latin typeface="Segoe Script" pitchFamily="34" charset="0"/>
              </a:rPr>
              <a:t>Dziękuję</a:t>
            </a:r>
            <a:endParaRPr lang="pl-PL" sz="6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83568" y="1052736"/>
            <a:ext cx="7704856" cy="4616648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Z dworca FS </a:t>
            </a:r>
            <a:r>
              <a:rPr lang="pl-PL" sz="1400" b="1" dirty="0" err="1" smtClean="0">
                <a:solidFill>
                  <a:srgbClr val="C00000"/>
                </a:solidFill>
              </a:rPr>
              <a:t>Venezia</a:t>
            </a:r>
            <a:r>
              <a:rPr lang="pl-PL" sz="1400" b="1" dirty="0" smtClean="0">
                <a:solidFill>
                  <a:srgbClr val="C00000"/>
                </a:solidFill>
              </a:rPr>
              <a:t> – S. Lucia na Plac San Marco w Wenecji :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Vaprettos</a:t>
            </a:r>
            <a:r>
              <a:rPr lang="pl-PL" sz="1400" dirty="0" smtClean="0"/>
              <a:t>: Linia 1, Linia 2, Linia 51, Linia 41; przystanek </a:t>
            </a:r>
            <a:r>
              <a:rPr lang="pl-PL" sz="1400" dirty="0" err="1" smtClean="0"/>
              <a:t>Vallaresso</a:t>
            </a:r>
            <a:r>
              <a:rPr lang="pl-PL" sz="1400" dirty="0" smtClean="0"/>
              <a:t> lub San Zaccaria</a:t>
            </a:r>
          </a:p>
          <a:p>
            <a:endParaRPr lang="pl-PL" sz="1400" dirty="0" smtClean="0"/>
          </a:p>
          <a:p>
            <a:r>
              <a:rPr lang="pl-PL" sz="1400" b="1" dirty="0" smtClean="0">
                <a:solidFill>
                  <a:srgbClr val="C00000"/>
                </a:solidFill>
              </a:rPr>
              <a:t>Z parkingu samochodowego na </a:t>
            </a:r>
            <a:r>
              <a:rPr lang="pl-PL" sz="1400" b="1" dirty="0" err="1" smtClean="0">
                <a:solidFill>
                  <a:srgbClr val="C00000"/>
                </a:solidFill>
              </a:rPr>
              <a:t>Piazzale</a:t>
            </a:r>
            <a:r>
              <a:rPr lang="pl-PL" sz="1400" b="1" dirty="0" smtClean="0">
                <a:solidFill>
                  <a:srgbClr val="C00000"/>
                </a:solidFill>
              </a:rPr>
              <a:t> Roma: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Vaporettos</a:t>
            </a:r>
            <a:r>
              <a:rPr lang="pl-PL" sz="1400" i="1" dirty="0" smtClean="0"/>
              <a:t>:</a:t>
            </a:r>
            <a:r>
              <a:rPr lang="pl-PL" sz="1400" dirty="0" smtClean="0"/>
              <a:t> Linia 51, Linia 41 San Zaccaria; Linia 2, Linia 1, przystanek </a:t>
            </a:r>
            <a:r>
              <a:rPr lang="pl-PL" sz="1400" dirty="0" err="1" smtClean="0"/>
              <a:t>Vallaresso</a:t>
            </a:r>
            <a:r>
              <a:rPr lang="pl-PL" sz="1400" dirty="0" smtClean="0"/>
              <a:t> lub San Zaccaria</a:t>
            </a:r>
          </a:p>
          <a:p>
            <a:endParaRPr lang="pl-PL" sz="1400" dirty="0" smtClean="0"/>
          </a:p>
          <a:p>
            <a:r>
              <a:rPr lang="pl-PL" sz="1400" b="1" dirty="0" smtClean="0">
                <a:solidFill>
                  <a:srgbClr val="C00000"/>
                </a:solidFill>
              </a:rPr>
              <a:t>Do</a:t>
            </a:r>
            <a:r>
              <a:rPr lang="pl-PL" sz="1400" b="1" dirty="0" smtClean="0">
                <a:solidFill>
                  <a:srgbClr val="C00000"/>
                </a:solidFill>
              </a:rPr>
              <a:t> </a:t>
            </a:r>
            <a:r>
              <a:rPr lang="pl-PL" sz="1400" b="1" dirty="0" smtClean="0">
                <a:solidFill>
                  <a:srgbClr val="C00000"/>
                </a:solidFill>
              </a:rPr>
              <a:t>Lido Wenecji (Wybrzeże) po przeciwnej stronie miasta: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Przystań S. M. </a:t>
            </a:r>
            <a:r>
              <a:rPr lang="pl-PL" sz="1400" dirty="0" err="1" smtClean="0"/>
              <a:t>Elisabetta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Vaporettos</a:t>
            </a:r>
            <a:r>
              <a:rPr lang="pl-PL" sz="1400" dirty="0" smtClean="0"/>
              <a:t>: Linia 1214, Linia 51, Linia 52, przystanek San Zaccaria; Linia 1, przystanek </a:t>
            </a:r>
            <a:r>
              <a:rPr lang="pl-PL" sz="1400" dirty="0" err="1" smtClean="0"/>
              <a:t>Vallaresso</a:t>
            </a:r>
            <a:endParaRPr lang="pl-PL" sz="1400" dirty="0" smtClean="0"/>
          </a:p>
          <a:p>
            <a:endParaRPr lang="pl-PL" sz="1400" dirty="0" smtClean="0"/>
          </a:p>
          <a:p>
            <a:r>
              <a:rPr lang="pl-PL" sz="1400" b="1" dirty="0" smtClean="0">
                <a:solidFill>
                  <a:srgbClr val="C00000"/>
                </a:solidFill>
              </a:rPr>
              <a:t>Jeśli przylatujesz samolotem: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Z lotniska można dojechać na </a:t>
            </a:r>
            <a:r>
              <a:rPr lang="pl-PL" sz="1400" dirty="0" err="1" smtClean="0"/>
              <a:t>Piazzale</a:t>
            </a:r>
            <a:r>
              <a:rPr lang="pl-PL" sz="1400" dirty="0" smtClean="0"/>
              <a:t> Roma autobusem:</a:t>
            </a:r>
            <a:br>
              <a:rPr lang="pl-PL" sz="1400" dirty="0" smtClean="0"/>
            </a:br>
            <a:r>
              <a:rPr lang="pl-PL" sz="1400" dirty="0" smtClean="0"/>
              <a:t>Linia 5 ACTV, lub autobusem z lotniska Air Terminal ATVO, </a:t>
            </a:r>
          </a:p>
          <a:p>
            <a:r>
              <a:rPr lang="pl-PL" sz="1400" dirty="0" smtClean="0"/>
              <a:t>a dalej </a:t>
            </a:r>
            <a:r>
              <a:rPr lang="pl-PL" sz="1400" dirty="0" err="1" smtClean="0"/>
              <a:t>vaporetto</a:t>
            </a:r>
            <a:r>
              <a:rPr lang="pl-PL" sz="1400" dirty="0" smtClean="0"/>
              <a:t>: Linia 51, Linia 41, przystanek San Zaccaria; Linia 2, Linia 1, przystanek </a:t>
            </a:r>
            <a:r>
              <a:rPr lang="pl-PL" sz="1400" dirty="0" err="1" smtClean="0"/>
              <a:t>Vallaresso</a:t>
            </a:r>
            <a:r>
              <a:rPr lang="pl-PL" sz="1400" dirty="0" smtClean="0"/>
              <a:t> lub San Zaccaria</a:t>
            </a:r>
          </a:p>
          <a:p>
            <a:r>
              <a:rPr lang="pl-PL" sz="1400" dirty="0" smtClean="0"/>
              <a:t>Lub dojazd na lotnisko liniami </a:t>
            </a:r>
            <a:r>
              <a:rPr lang="pl-PL" sz="1400" dirty="0" err="1" smtClean="0"/>
              <a:t>Alilaguna</a:t>
            </a:r>
            <a:r>
              <a:rPr lang="pl-PL" sz="1400" dirty="0" smtClean="0"/>
              <a:t>:</a:t>
            </a:r>
            <a:br>
              <a:rPr lang="pl-PL" sz="1400" dirty="0" smtClean="0"/>
            </a:br>
            <a:r>
              <a:rPr lang="pl-PL" sz="1400" dirty="0" smtClean="0"/>
              <a:t>(Linea </a:t>
            </a:r>
            <a:r>
              <a:rPr lang="pl-PL" sz="1400" dirty="0" err="1" smtClean="0"/>
              <a:t>Blu</a:t>
            </a:r>
            <a:r>
              <a:rPr lang="pl-PL" sz="1400" dirty="0" smtClean="0"/>
              <a:t>) </a:t>
            </a:r>
            <a:r>
              <a:rPr lang="pl-PL" sz="1400" dirty="0" err="1" smtClean="0"/>
              <a:t>AEROPORTO-S.Marco</a:t>
            </a:r>
            <a:r>
              <a:rPr lang="pl-PL" sz="1400" dirty="0" smtClean="0"/>
              <a:t>, przystanek  San Zaccaria</a:t>
            </a:r>
          </a:p>
          <a:p>
            <a:r>
              <a:rPr lang="pl-PL" sz="1400" dirty="0" smtClean="0"/>
              <a:t>Strony internetowe przewoźników:</a:t>
            </a:r>
            <a:br>
              <a:rPr lang="pl-PL" sz="1400" dirty="0" smtClean="0"/>
            </a:br>
            <a:r>
              <a:rPr lang="pl-PL" sz="1400" dirty="0" err="1" smtClean="0"/>
              <a:t>www.actv.it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www.atvo.it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/>
              <a:t>www.alilaguna.it</a:t>
            </a:r>
            <a:endParaRPr lang="pl-PL" sz="1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Niezbędnik turysty: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83568" y="1052736"/>
            <a:ext cx="7704856" cy="5047536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Informacja Turystyczna</a:t>
            </a:r>
          </a:p>
          <a:p>
            <a:r>
              <a:rPr lang="pl-PL" sz="1400" b="1" dirty="0" smtClean="0">
                <a:solidFill>
                  <a:srgbClr val="C00000"/>
                </a:solidFill>
              </a:rPr>
              <a:t>Regionalna Agencja Turystyki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Tel. 0039 041 5298711</a:t>
            </a:r>
            <a:br>
              <a:rPr lang="pl-PL" sz="1400" dirty="0" smtClean="0"/>
            </a:br>
            <a:r>
              <a:rPr lang="pl-PL" sz="1400" dirty="0" smtClean="0"/>
              <a:t>Centrum Informacji miasta Wenecji:</a:t>
            </a:r>
            <a:br>
              <a:rPr lang="pl-PL" sz="1400" dirty="0" smtClean="0"/>
            </a:br>
            <a:r>
              <a:rPr lang="pl-PL" sz="1400" dirty="0" err="1" smtClean="0">
                <a:hlinkClick r:id="rId2"/>
              </a:rPr>
              <a:t>www.comune.venezia.it</a:t>
            </a:r>
            <a:r>
              <a:rPr lang="pl-PL" sz="1400" dirty="0" smtClean="0"/>
              <a:t> </a:t>
            </a:r>
            <a:br>
              <a:rPr lang="pl-PL" sz="1400" dirty="0" smtClean="0"/>
            </a:br>
            <a:r>
              <a:rPr lang="pl-PL" sz="1400" dirty="0" smtClean="0"/>
              <a:t>Tel. 0039 041 2748787</a:t>
            </a:r>
          </a:p>
          <a:p>
            <a:r>
              <a:rPr lang="pl-PL" sz="1400" dirty="0" smtClean="0"/>
              <a:t>Prognoza pogody:</a:t>
            </a:r>
            <a:br>
              <a:rPr lang="pl-PL" sz="1400" dirty="0" smtClean="0"/>
            </a:br>
            <a:r>
              <a:rPr lang="pl-PL" sz="1400" dirty="0" smtClean="0"/>
              <a:t>0039 041 2411996</a:t>
            </a:r>
          </a:p>
          <a:p>
            <a:r>
              <a:rPr lang="pl-PL" sz="1400" b="1" dirty="0" smtClean="0">
                <a:solidFill>
                  <a:srgbClr val="C00000"/>
                </a:solidFill>
              </a:rPr>
              <a:t>Informacja Turystyczna o Wenecji: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err="1" smtClean="0">
                <a:hlinkClick r:id="rId3"/>
              </a:rPr>
              <a:t>www.veneziasi.it</a:t>
            </a:r>
            <a:r>
              <a:rPr lang="pl-PL" sz="1400" dirty="0" smtClean="0"/>
              <a:t> </a:t>
            </a:r>
            <a:br>
              <a:rPr lang="pl-PL" sz="1400" dirty="0" smtClean="0"/>
            </a:br>
            <a:r>
              <a:rPr lang="pl-PL" sz="1400" dirty="0" smtClean="0"/>
              <a:t>Tel: 199 173309 (tylko dla połączeń krajowych)</a:t>
            </a:r>
            <a:br>
              <a:rPr lang="pl-PL" sz="1400" dirty="0" smtClean="0"/>
            </a:br>
            <a:r>
              <a:rPr lang="pl-PL" sz="1400" dirty="0" smtClean="0"/>
              <a:t>Tel: 0039 041 522 2264</a:t>
            </a:r>
            <a:br>
              <a:rPr lang="pl-PL" sz="1400" dirty="0" smtClean="0"/>
            </a:br>
            <a:r>
              <a:rPr lang="pl-PL" sz="1400" b="1" dirty="0" smtClean="0">
                <a:solidFill>
                  <a:srgbClr val="C00000"/>
                </a:solidFill>
              </a:rPr>
              <a:t>Centra Informacji Turystycznej: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1. Parking </a:t>
            </a:r>
            <a:r>
              <a:rPr lang="pl-PL" sz="1400" dirty="0" err="1" smtClean="0"/>
              <a:t>Comunale</a:t>
            </a:r>
            <a:r>
              <a:rPr lang="pl-PL" sz="1400" dirty="0" smtClean="0"/>
              <a:t>, </a:t>
            </a:r>
            <a:r>
              <a:rPr lang="pl-PL" sz="1400" dirty="0" err="1" smtClean="0"/>
              <a:t>Piazzale</a:t>
            </a:r>
            <a:r>
              <a:rPr lang="pl-PL" sz="1400" dirty="0" smtClean="0"/>
              <a:t> Roma, </a:t>
            </a:r>
            <a:r>
              <a:rPr lang="pl-PL" sz="1400" dirty="0" err="1" smtClean="0"/>
              <a:t>Venice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2. </a:t>
            </a:r>
            <a:r>
              <a:rPr lang="pl-PL" sz="1400" dirty="0" err="1" smtClean="0"/>
              <a:t>Garage</a:t>
            </a:r>
            <a:r>
              <a:rPr lang="pl-PL" sz="1400" dirty="0" smtClean="0"/>
              <a:t> San Marco, </a:t>
            </a:r>
            <a:r>
              <a:rPr lang="pl-PL" sz="1400" dirty="0" err="1" smtClean="0"/>
              <a:t>Piazzale</a:t>
            </a:r>
            <a:r>
              <a:rPr lang="pl-PL" sz="1400" dirty="0" smtClean="0"/>
              <a:t> Roma, </a:t>
            </a:r>
            <a:r>
              <a:rPr lang="pl-PL" sz="1400" dirty="0" err="1" smtClean="0"/>
              <a:t>Venice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3. Dworzec kolejowy Santa Lucia, Wenecja</a:t>
            </a:r>
            <a:br>
              <a:rPr lang="pl-PL" sz="1400" dirty="0" smtClean="0"/>
            </a:br>
            <a:r>
              <a:rPr lang="pl-PL" sz="1400" dirty="0" smtClean="0"/>
              <a:t>4. Lotnisko Marco Polo, Wenecja</a:t>
            </a:r>
          </a:p>
          <a:p>
            <a:r>
              <a:rPr lang="pl-PL" sz="1400" b="1" dirty="0" smtClean="0">
                <a:solidFill>
                  <a:srgbClr val="C00000"/>
                </a:solidFill>
              </a:rPr>
              <a:t>Zdrowie i bezpieczeństwo</a:t>
            </a:r>
          </a:p>
          <a:p>
            <a:r>
              <a:rPr lang="pl-PL" sz="1400" dirty="0" smtClean="0"/>
              <a:t>Telefony alarmowe (policja): 112</a:t>
            </a:r>
          </a:p>
          <a:p>
            <a:r>
              <a:rPr lang="pl-PL" sz="1400" dirty="0" smtClean="0"/>
              <a:t>Pogotowie: 118</a:t>
            </a:r>
          </a:p>
          <a:p>
            <a:r>
              <a:rPr lang="pl-PL" sz="1400" dirty="0" err="1" smtClean="0"/>
              <a:t>Carabinieri</a:t>
            </a:r>
            <a:r>
              <a:rPr lang="pl-PL" sz="1400" dirty="0" smtClean="0"/>
              <a:t> (włoska żandarmeria) : 113</a:t>
            </a:r>
          </a:p>
          <a:p>
            <a:r>
              <a:rPr lang="pl-PL" sz="1400" dirty="0" smtClean="0"/>
              <a:t>Policja miejska: 0039 041 2747070</a:t>
            </a:r>
          </a:p>
          <a:p>
            <a:r>
              <a:rPr lang="pl-PL" sz="1400" dirty="0" smtClean="0"/>
              <a:t>S.U.E.M. – Pogotowie - 24 h na dobę: 118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Niezbędnik turysty: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71550" y="5951239"/>
            <a:ext cx="8273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 dirty="0">
                <a:latin typeface="Segoe Script" pitchFamily="34" charset="0"/>
              </a:rPr>
              <a:t>Zaczynamy na </a:t>
            </a:r>
            <a:r>
              <a:rPr lang="pl-PL" sz="1200" b="1" dirty="0" err="1">
                <a:latin typeface="Segoe Script" pitchFamily="34" charset="0"/>
              </a:rPr>
              <a:t>Piazzale</a:t>
            </a:r>
            <a:r>
              <a:rPr lang="pl-PL" sz="1200" b="1" dirty="0">
                <a:latin typeface="Segoe Script" pitchFamily="34" charset="0"/>
              </a:rPr>
              <a:t> Roma. Będziemy poruszać się wzdłuż Kanału Grande </a:t>
            </a:r>
          </a:p>
          <a:p>
            <a:r>
              <a:rPr lang="pl-PL" sz="1200" b="1" dirty="0">
                <a:latin typeface="Segoe Script" pitchFamily="34" charset="0"/>
              </a:rPr>
              <a:t>Samochody należy zostawić na </a:t>
            </a:r>
            <a:r>
              <a:rPr lang="pl-PL" sz="1200" b="1" dirty="0" smtClean="0">
                <a:latin typeface="Segoe Script" pitchFamily="34" charset="0"/>
              </a:rPr>
              <a:t>prywatnym Parkingu </a:t>
            </a:r>
            <a:r>
              <a:rPr lang="pl-PL" sz="1200" b="1" dirty="0" err="1">
                <a:latin typeface="Segoe Script" pitchFamily="34" charset="0"/>
              </a:rPr>
              <a:t>Tronchetto</a:t>
            </a:r>
            <a:r>
              <a:rPr lang="pl-PL" sz="1200" b="1" dirty="0">
                <a:latin typeface="Segoe Script" pitchFamily="34" charset="0"/>
              </a:rPr>
              <a:t>. Dalej możemy już tylko iść lub </a:t>
            </a:r>
          </a:p>
          <a:p>
            <a:r>
              <a:rPr lang="pl-PL" sz="1200" b="1" dirty="0">
                <a:latin typeface="Segoe Script" pitchFamily="34" charset="0"/>
              </a:rPr>
              <a:t>skorzystać z transportu wodnego.</a:t>
            </a:r>
          </a:p>
        </p:txBody>
      </p:sp>
      <p:pic>
        <p:nvPicPr>
          <p:cNvPr id="12291" name="Picture 3" descr="Wenecja_parkin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16824" cy="561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91680" y="3959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Segoe Script" pitchFamily="34" charset="0"/>
                <a:cs typeface="Mongolian Baiti" pitchFamily="66" charset="0"/>
              </a:rPr>
              <a:t>Mapa Wenecji </a:t>
            </a:r>
          </a:p>
        </p:txBody>
      </p:sp>
      <p:pic>
        <p:nvPicPr>
          <p:cNvPr id="48130" name="Picture 2" descr="http://mt0.googleapis.com/vt/lyrs=m@203000000&amp;hl=en&amp;src=api&amp;x=8752&amp;y=5865&amp;z=14&amp;s=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-136525"/>
            <a:ext cx="9525" cy="9525"/>
          </a:xfrm>
          <a:prstGeom prst="rect">
            <a:avLst/>
          </a:prstGeom>
          <a:noFill/>
        </p:spPr>
      </p:pic>
      <p:pic>
        <p:nvPicPr>
          <p:cNvPr id="48132" name="Picture 4" descr="http://mt0.googleapis.com/vt/lyrs=m@203000000&amp;hl=en&amp;src=api&amp;x=8752&amp;y=5865&amp;z=14&amp;s=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-136525"/>
            <a:ext cx="9525" cy="9525"/>
          </a:xfrm>
          <a:prstGeom prst="rect">
            <a:avLst/>
          </a:prstGeom>
          <a:noFill/>
        </p:spPr>
      </p:pic>
      <p:pic>
        <p:nvPicPr>
          <p:cNvPr id="48134" name="Picture 6" descr="http://mt0.googleapis.com/vt/lyrs=m@203000000&amp;hl=en&amp;src=api&amp;x=8752&amp;y=5865&amp;z=14&amp;s=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-136525"/>
            <a:ext cx="9525" cy="9525"/>
          </a:xfrm>
          <a:prstGeom prst="rect">
            <a:avLst/>
          </a:prstGeom>
          <a:noFill/>
        </p:spPr>
      </p:pic>
      <p:pic>
        <p:nvPicPr>
          <p:cNvPr id="48136" name="Picture 8" descr="http://www.newvenicetravel.com/images/venice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52736"/>
            <a:ext cx="9134271" cy="5805264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1259632" y="2636912"/>
            <a:ext cx="3528392" cy="30243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2582</Words>
  <Application>Microsoft Office PowerPoint</Application>
  <PresentationFormat>Pokaz na ekranie (4:3)</PresentationFormat>
  <Paragraphs>373</Paragraphs>
  <Slides>53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4" baseType="lpstr">
      <vt:lpstr>Motyw pakietu Office</vt:lpstr>
      <vt:lpstr>  </vt:lpstr>
      <vt:lpstr>W Wenecji</vt:lpstr>
      <vt:lpstr>Państwo – Włochy Region - Wenecja Euganejska Prowincja - Wenecja Powierzchnia - 412 km² Liczba ludności - 266 181 Numer kierunkowy-  041 Kod pocztowy - 30100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  </vt:lpstr>
      <vt:lpstr>Slajd 13</vt:lpstr>
      <vt:lpstr>Slajd 14</vt:lpstr>
      <vt:lpstr>Slajd 15</vt:lpstr>
      <vt:lpstr>Slajd 16</vt:lpstr>
      <vt:lpstr>  </vt:lpstr>
      <vt:lpstr>  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Karnawał:</vt:lpstr>
      <vt:lpstr>Karnawałowe wspomnienie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Maciek</cp:lastModifiedBy>
  <cp:revision>150</cp:revision>
  <dcterms:created xsi:type="dcterms:W3CDTF">2012-12-21T15:41:53Z</dcterms:created>
  <dcterms:modified xsi:type="dcterms:W3CDTF">2012-12-25T23:19:22Z</dcterms:modified>
</cp:coreProperties>
</file>