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Default Extension="wav" ContentType="audio/wav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74" r:id="rId3"/>
    <p:sldId id="266" r:id="rId4"/>
    <p:sldId id="273" r:id="rId5"/>
    <p:sldId id="264" r:id="rId6"/>
    <p:sldId id="268" r:id="rId7"/>
    <p:sldId id="277" r:id="rId8"/>
    <p:sldId id="279" r:id="rId9"/>
    <p:sldId id="269" r:id="rId10"/>
    <p:sldId id="275" r:id="rId11"/>
    <p:sldId id="280" r:id="rId12"/>
    <p:sldId id="270" r:id="rId13"/>
    <p:sldId id="276" r:id="rId14"/>
    <p:sldId id="281" r:id="rId15"/>
    <p:sldId id="278" r:id="rId16"/>
    <p:sldId id="263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bar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Dziewczynki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Arkusz1!$A$2:$A$13</c:f>
              <c:strCache>
                <c:ptCount val="12"/>
                <c:pt idx="0">
                  <c:v>Nie wiem</c:v>
                </c:pt>
                <c:pt idx="1">
                  <c:v>Sportowiec</c:v>
                </c:pt>
                <c:pt idx="2">
                  <c:v>Lekarz</c:v>
                </c:pt>
                <c:pt idx="3">
                  <c:v>Prawnik</c:v>
                </c:pt>
                <c:pt idx="4">
                  <c:v>Muzyk</c:v>
                </c:pt>
                <c:pt idx="5">
                  <c:v>Tancerz</c:v>
                </c:pt>
                <c:pt idx="6">
                  <c:v>Pisarz</c:v>
                </c:pt>
                <c:pt idx="7">
                  <c:v>Reżyser</c:v>
                </c:pt>
                <c:pt idx="8">
                  <c:v>Biznesmen</c:v>
                </c:pt>
                <c:pt idx="9">
                  <c:v>Strażak</c:v>
                </c:pt>
                <c:pt idx="10">
                  <c:v>Malarz</c:v>
                </c:pt>
                <c:pt idx="11">
                  <c:v>Architekt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Chłopcy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Arkusz1!$A$2:$A$13</c:f>
              <c:strCache>
                <c:ptCount val="12"/>
                <c:pt idx="0">
                  <c:v>Nie wiem</c:v>
                </c:pt>
                <c:pt idx="1">
                  <c:v>Sportowiec</c:v>
                </c:pt>
                <c:pt idx="2">
                  <c:v>Lekarz</c:v>
                </c:pt>
                <c:pt idx="3">
                  <c:v>Prawnik</c:v>
                </c:pt>
                <c:pt idx="4">
                  <c:v>Muzyk</c:v>
                </c:pt>
                <c:pt idx="5">
                  <c:v>Tancerz</c:v>
                </c:pt>
                <c:pt idx="6">
                  <c:v>Pisarz</c:v>
                </c:pt>
                <c:pt idx="7">
                  <c:v>Reżyser</c:v>
                </c:pt>
                <c:pt idx="8">
                  <c:v>Biznesmen</c:v>
                </c:pt>
                <c:pt idx="9">
                  <c:v>Strażak</c:v>
                </c:pt>
                <c:pt idx="10">
                  <c:v>Malarz</c:v>
                </c:pt>
                <c:pt idx="11">
                  <c:v>Architekt</c:v>
                </c:pt>
              </c:strCache>
            </c:strRef>
          </c:cat>
          <c:val>
            <c:numRef>
              <c:f>Arkusz1!$C$2:$C$13</c:f>
              <c:numCache>
                <c:formatCode>General</c:formatCode>
                <c:ptCount val="12"/>
                <c:pt idx="0">
                  <c:v>1</c:v>
                </c:pt>
                <c:pt idx="1">
                  <c:v>9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Wszyscy</c:v>
                </c:pt>
              </c:strCache>
            </c:strRef>
          </c:tx>
          <c:cat>
            <c:strRef>
              <c:f>Arkusz1!$A$2:$A$13</c:f>
              <c:strCache>
                <c:ptCount val="12"/>
                <c:pt idx="0">
                  <c:v>Nie wiem</c:v>
                </c:pt>
                <c:pt idx="1">
                  <c:v>Sportowiec</c:v>
                </c:pt>
                <c:pt idx="2">
                  <c:v>Lekarz</c:v>
                </c:pt>
                <c:pt idx="3">
                  <c:v>Prawnik</c:v>
                </c:pt>
                <c:pt idx="4">
                  <c:v>Muzyk</c:v>
                </c:pt>
                <c:pt idx="5">
                  <c:v>Tancerz</c:v>
                </c:pt>
                <c:pt idx="6">
                  <c:v>Pisarz</c:v>
                </c:pt>
                <c:pt idx="7">
                  <c:v>Reżyser</c:v>
                </c:pt>
                <c:pt idx="8">
                  <c:v>Biznesmen</c:v>
                </c:pt>
                <c:pt idx="9">
                  <c:v>Strażak</c:v>
                </c:pt>
                <c:pt idx="10">
                  <c:v>Malarz</c:v>
                </c:pt>
                <c:pt idx="11">
                  <c:v>Architekt</c:v>
                </c:pt>
              </c:strCache>
            </c:strRef>
          </c:cat>
          <c:val>
            <c:numRef>
              <c:f>Arkusz1!$D$2:$D$13</c:f>
              <c:numCache>
                <c:formatCode>General</c:formatCode>
                <c:ptCount val="12"/>
                <c:pt idx="0">
                  <c:v>2</c:v>
                </c:pt>
                <c:pt idx="1">
                  <c:v>10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axId val="68018176"/>
        <c:axId val="68019712"/>
      </c:barChart>
      <c:catAx>
        <c:axId val="68018176"/>
        <c:scaling>
          <c:orientation val="minMax"/>
        </c:scaling>
        <c:axPos val="l"/>
        <c:tickLblPos val="nextTo"/>
        <c:crossAx val="68019712"/>
        <c:crosses val="autoZero"/>
        <c:auto val="1"/>
        <c:lblAlgn val="ctr"/>
        <c:lblOffset val="100"/>
      </c:catAx>
      <c:valAx>
        <c:axId val="68019712"/>
        <c:scaling>
          <c:orientation val="minMax"/>
        </c:scaling>
        <c:axPos val="b"/>
        <c:majorGridlines/>
        <c:numFmt formatCode="General" sourceLinked="1"/>
        <c:tickLblPos val="nextTo"/>
        <c:crossAx val="6801817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Zrealizowane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Arkusz1!$A$2</c:f>
              <c:strCache>
                <c:ptCount val="1"/>
                <c:pt idx="0">
                  <c:v>Ciocie i babcie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Niezrealizowane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Arkusz1!$A$2</c:f>
              <c:strCache>
                <c:ptCount val="1"/>
                <c:pt idx="0">
                  <c:v>Ciocie i babcie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Brak odpowiedzi</c:v>
                </c:pt>
              </c:strCache>
            </c:strRef>
          </c:tx>
          <c:dLbls>
            <c:showVal val="1"/>
          </c:dLbls>
          <c:cat>
            <c:strRef>
              <c:f>Arkusz1!$A$2</c:f>
              <c:strCache>
                <c:ptCount val="1"/>
                <c:pt idx="0">
                  <c:v>Ciocie i babcie</c:v>
                </c:pt>
              </c:strCache>
            </c:strRef>
          </c:cat>
          <c:val>
            <c:numRef>
              <c:f>Arkusz1!$D$2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axId val="86434944"/>
        <c:axId val="86436480"/>
      </c:barChart>
      <c:catAx>
        <c:axId val="86434944"/>
        <c:scaling>
          <c:orientation val="minMax"/>
        </c:scaling>
        <c:axPos val="b"/>
        <c:tickLblPos val="nextTo"/>
        <c:crossAx val="86436480"/>
        <c:crosses val="autoZero"/>
        <c:auto val="1"/>
        <c:lblAlgn val="ctr"/>
        <c:lblOffset val="100"/>
      </c:catAx>
      <c:valAx>
        <c:axId val="86436480"/>
        <c:scaling>
          <c:orientation val="minMax"/>
        </c:scaling>
        <c:axPos val="l"/>
        <c:majorGridlines/>
        <c:numFmt formatCode="General" sourceLinked="1"/>
        <c:tickLblPos val="nextTo"/>
        <c:crossAx val="8643494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Wujkowie i dziadkowie</c:v>
                </c:pt>
              </c:strCache>
            </c:strRef>
          </c:tx>
          <c:spPr>
            <a:solidFill>
              <a:schemeClr val="accent1"/>
            </a:solidFill>
          </c:spPr>
          <c:dLbls>
            <c:showVal val="1"/>
          </c:dLbls>
          <c:cat>
            <c:strRef>
              <c:f>Arkusz1!$A$2:$A$16</c:f>
              <c:strCache>
                <c:ptCount val="15"/>
                <c:pt idx="0">
                  <c:v>Aktor</c:v>
                </c:pt>
                <c:pt idx="1">
                  <c:v>Biznesmen</c:v>
                </c:pt>
                <c:pt idx="2">
                  <c:v>Dyplomata</c:v>
                </c:pt>
                <c:pt idx="3">
                  <c:v>Inżynier</c:v>
                </c:pt>
                <c:pt idx="4">
                  <c:v>Kolejarz</c:v>
                </c:pt>
                <c:pt idx="5">
                  <c:v>Lekarz</c:v>
                </c:pt>
                <c:pt idx="6">
                  <c:v>Leśnik</c:v>
                </c:pt>
                <c:pt idx="7">
                  <c:v>Marynarz</c:v>
                </c:pt>
                <c:pt idx="8">
                  <c:v>Maszynista</c:v>
                </c:pt>
                <c:pt idx="9">
                  <c:v>Pilot</c:v>
                </c:pt>
                <c:pt idx="10">
                  <c:v>Policjant</c:v>
                </c:pt>
                <c:pt idx="11">
                  <c:v>Sportowiec</c:v>
                </c:pt>
                <c:pt idx="12">
                  <c:v>Strażak</c:v>
                </c:pt>
                <c:pt idx="13">
                  <c:v>Żołnierz</c:v>
                </c:pt>
                <c:pt idx="14">
                  <c:v>Nie wiem</c:v>
                </c:pt>
              </c:strCache>
            </c:strRef>
          </c:cat>
          <c:val>
            <c:numRef>
              <c:f>Arkusz1!$B$2:$B$16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4</c:v>
                </c:pt>
                <c:pt idx="10">
                  <c:v>1</c:v>
                </c:pt>
                <c:pt idx="11">
                  <c:v>2</c:v>
                </c:pt>
                <c:pt idx="12">
                  <c:v>4</c:v>
                </c:pt>
                <c:pt idx="13">
                  <c:v>3</c:v>
                </c:pt>
                <c:pt idx="14">
                  <c:v>2</c:v>
                </c:pt>
              </c:numCache>
            </c:numRef>
          </c:val>
        </c:ser>
        <c:axId val="86499712"/>
        <c:axId val="86501248"/>
      </c:barChart>
      <c:catAx>
        <c:axId val="86499712"/>
        <c:scaling>
          <c:orientation val="minMax"/>
        </c:scaling>
        <c:axPos val="b"/>
        <c:tickLblPos val="nextTo"/>
        <c:crossAx val="86501248"/>
        <c:crosses val="autoZero"/>
        <c:auto val="1"/>
        <c:lblAlgn val="ctr"/>
        <c:lblOffset val="100"/>
      </c:catAx>
      <c:valAx>
        <c:axId val="86501248"/>
        <c:scaling>
          <c:orientation val="minMax"/>
          <c:max val="5"/>
          <c:min val="0"/>
        </c:scaling>
        <c:axPos val="l"/>
        <c:majorGridlines/>
        <c:numFmt formatCode="General" sourceLinked="1"/>
        <c:tickLblPos val="nextTo"/>
        <c:crossAx val="86499712"/>
        <c:crosses val="autoZero"/>
        <c:crossBetween val="between"/>
        <c:majorUnit val="1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Wujkowie i dziadkowie</c:v>
                </c:pt>
              </c:strCache>
            </c:strRef>
          </c:tx>
          <c:spPr>
            <a:solidFill>
              <a:schemeClr val="accent1"/>
            </a:solidFill>
          </c:spPr>
          <c:dLbls>
            <c:showVal val="1"/>
          </c:dLbls>
          <c:cat>
            <c:strRef>
              <c:f>Arkusz1!$A$2:$A$21</c:f>
              <c:strCache>
                <c:ptCount val="20"/>
                <c:pt idx="0">
                  <c:v>Administracja</c:v>
                </c:pt>
                <c:pt idx="1">
                  <c:v>Architekt</c:v>
                </c:pt>
                <c:pt idx="2">
                  <c:v>Biznesmen</c:v>
                </c:pt>
                <c:pt idx="3">
                  <c:v>Budowlaniec</c:v>
                </c:pt>
                <c:pt idx="4">
                  <c:v>Elektryk</c:v>
                </c:pt>
                <c:pt idx="5">
                  <c:v>Informatyk</c:v>
                </c:pt>
                <c:pt idx="6">
                  <c:v>Kierowca</c:v>
                </c:pt>
                <c:pt idx="7">
                  <c:v>Kolejarz</c:v>
                </c:pt>
                <c:pt idx="8">
                  <c:v>Krawiec</c:v>
                </c:pt>
                <c:pt idx="9">
                  <c:v>Lekarz</c:v>
                </c:pt>
                <c:pt idx="10">
                  <c:v>Leśnik</c:v>
                </c:pt>
                <c:pt idx="11">
                  <c:v>Marynarz</c:v>
                </c:pt>
                <c:pt idx="12">
                  <c:v>Meliorant</c:v>
                </c:pt>
                <c:pt idx="13">
                  <c:v>Nauczyciel</c:v>
                </c:pt>
                <c:pt idx="14">
                  <c:v>Prawnik</c:v>
                </c:pt>
                <c:pt idx="15">
                  <c:v>Rolnik</c:v>
                </c:pt>
                <c:pt idx="16">
                  <c:v>Rzemieślnik</c:v>
                </c:pt>
                <c:pt idx="17">
                  <c:v>Strażak</c:v>
                </c:pt>
                <c:pt idx="18">
                  <c:v>Technik</c:v>
                </c:pt>
                <c:pt idx="19">
                  <c:v>Żołnierz</c:v>
                </c:pt>
              </c:strCache>
            </c:strRef>
          </c:cat>
          <c:val>
            <c:numRef>
              <c:f>Arkusz1!$B$2:$B$21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2</c:v>
                </c:pt>
              </c:numCache>
            </c:numRef>
          </c:val>
        </c:ser>
        <c:axId val="86701952"/>
        <c:axId val="86703488"/>
      </c:barChart>
      <c:catAx>
        <c:axId val="86701952"/>
        <c:scaling>
          <c:orientation val="minMax"/>
        </c:scaling>
        <c:axPos val="b"/>
        <c:tickLblPos val="nextTo"/>
        <c:crossAx val="86703488"/>
        <c:crosses val="autoZero"/>
        <c:auto val="1"/>
        <c:lblAlgn val="ctr"/>
        <c:lblOffset val="100"/>
      </c:catAx>
      <c:valAx>
        <c:axId val="86703488"/>
        <c:scaling>
          <c:orientation val="minMax"/>
          <c:max val="5"/>
        </c:scaling>
        <c:axPos val="l"/>
        <c:majorGridlines/>
        <c:numFmt formatCode="General" sourceLinked="1"/>
        <c:tickLblPos val="nextTo"/>
        <c:crossAx val="86701952"/>
        <c:crosses val="autoZero"/>
        <c:crossBetween val="between"/>
        <c:majorUnit val="1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1885576802899639"/>
          <c:y val="7.473733373198628E-2"/>
          <c:w val="0.55335551806024252"/>
          <c:h val="0.80222340078681176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Zrealizowane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Arkusz1!$A$2</c:f>
              <c:strCache>
                <c:ptCount val="1"/>
                <c:pt idx="0">
                  <c:v>Wujkowie i dziadkowie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Niezrealizowane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Arkusz1!$A$2</c:f>
              <c:strCache>
                <c:ptCount val="1"/>
                <c:pt idx="0">
                  <c:v>Wujkowie i dziadkowie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</c:ser>
        <c:axId val="88106112"/>
        <c:axId val="88107648"/>
      </c:barChart>
      <c:catAx>
        <c:axId val="88106112"/>
        <c:scaling>
          <c:orientation val="minMax"/>
        </c:scaling>
        <c:axPos val="b"/>
        <c:tickLblPos val="nextTo"/>
        <c:crossAx val="88107648"/>
        <c:crosses val="autoZero"/>
        <c:auto val="1"/>
        <c:lblAlgn val="ctr"/>
        <c:lblOffset val="100"/>
      </c:catAx>
      <c:valAx>
        <c:axId val="88107648"/>
        <c:scaling>
          <c:orientation val="minMax"/>
        </c:scaling>
        <c:axPos val="l"/>
        <c:majorGridlines/>
        <c:numFmt formatCode="General" sourceLinked="1"/>
        <c:tickLblPos val="nextTo"/>
        <c:crossAx val="8810611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Zrealizowane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Arkusz1!$A$2:$A$4</c:f>
              <c:strCache>
                <c:ptCount val="3"/>
                <c:pt idx="0">
                  <c:v>Kobiety</c:v>
                </c:pt>
                <c:pt idx="1">
                  <c:v>Mężczyźni</c:v>
                </c:pt>
                <c:pt idx="2">
                  <c:v>Razem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8</c:v>
                </c:pt>
                <c:pt idx="1">
                  <c:v>3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Niezrealizowane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Arkusz1!$A$2:$A$4</c:f>
              <c:strCache>
                <c:ptCount val="3"/>
                <c:pt idx="0">
                  <c:v>Kobiety</c:v>
                </c:pt>
                <c:pt idx="1">
                  <c:v>Mężczyźni</c:v>
                </c:pt>
                <c:pt idx="2">
                  <c:v>Razem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42</c:v>
                </c:pt>
                <c:pt idx="1">
                  <c:v>48</c:v>
                </c:pt>
                <c:pt idx="2">
                  <c:v>90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Brak odpowiedzi</c:v>
                </c:pt>
              </c:strCache>
            </c:strRef>
          </c:tx>
          <c:cat>
            <c:strRef>
              <c:f>Arkusz1!$A$2:$A$4</c:f>
              <c:strCache>
                <c:ptCount val="3"/>
                <c:pt idx="0">
                  <c:v>Kobiety</c:v>
                </c:pt>
                <c:pt idx="1">
                  <c:v>Mężczyźni</c:v>
                </c:pt>
                <c:pt idx="2">
                  <c:v>Razem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axId val="86622592"/>
        <c:axId val="86624128"/>
      </c:barChart>
      <c:catAx>
        <c:axId val="86622592"/>
        <c:scaling>
          <c:orientation val="minMax"/>
        </c:scaling>
        <c:axPos val="b"/>
        <c:tickLblPos val="nextTo"/>
        <c:crossAx val="86624128"/>
        <c:crosses val="autoZero"/>
        <c:auto val="1"/>
        <c:lblAlgn val="ctr"/>
        <c:lblOffset val="100"/>
      </c:catAx>
      <c:valAx>
        <c:axId val="86624128"/>
        <c:scaling>
          <c:orientation val="minMax"/>
        </c:scaling>
        <c:axPos val="l"/>
        <c:majorGridlines/>
        <c:numFmt formatCode="General" sourceLinked="1"/>
        <c:tickLblPos val="nextTo"/>
        <c:crossAx val="866225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Mamy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Arkusz1!$A$2:$A$15</c:f>
              <c:strCache>
                <c:ptCount val="14"/>
                <c:pt idx="0">
                  <c:v>Aktorka</c:v>
                </c:pt>
                <c:pt idx="1">
                  <c:v>Archeolog</c:v>
                </c:pt>
                <c:pt idx="2">
                  <c:v>Cyrkowiec</c:v>
                </c:pt>
                <c:pt idx="3">
                  <c:v>Dyrektorka</c:v>
                </c:pt>
                <c:pt idx="4">
                  <c:v>Kucharka</c:v>
                </c:pt>
                <c:pt idx="5">
                  <c:v>Lekarka</c:v>
                </c:pt>
                <c:pt idx="6">
                  <c:v>Nauczycielka</c:v>
                </c:pt>
                <c:pt idx="7">
                  <c:v>Oceanograf</c:v>
                </c:pt>
                <c:pt idx="8">
                  <c:v>Piosenkarka</c:v>
                </c:pt>
                <c:pt idx="9">
                  <c:v>Prawnik</c:v>
                </c:pt>
                <c:pt idx="10">
                  <c:v>Przewodnik górski</c:v>
                </c:pt>
                <c:pt idx="11">
                  <c:v>Sportowiec</c:v>
                </c:pt>
                <c:pt idx="12">
                  <c:v>Stewardessa</c:v>
                </c:pt>
                <c:pt idx="13">
                  <c:v>Brak odpowiedzi</c:v>
                </c:pt>
              </c:strCache>
            </c:strRef>
          </c:cat>
          <c:val>
            <c:numRef>
              <c:f>Arkusz1!$B$2:$B$15</c:f>
              <c:numCache>
                <c:formatCode>General</c:formatCode>
                <c:ptCount val="14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axId val="66722432"/>
        <c:axId val="66724224"/>
      </c:barChart>
      <c:catAx>
        <c:axId val="66722432"/>
        <c:scaling>
          <c:orientation val="minMax"/>
        </c:scaling>
        <c:axPos val="b"/>
        <c:tickLblPos val="nextTo"/>
        <c:crossAx val="66724224"/>
        <c:crosses val="autoZero"/>
        <c:auto val="1"/>
        <c:lblAlgn val="ctr"/>
        <c:lblOffset val="100"/>
      </c:catAx>
      <c:valAx>
        <c:axId val="66724224"/>
        <c:scaling>
          <c:orientation val="minMax"/>
        </c:scaling>
        <c:axPos val="l"/>
        <c:majorGridlines/>
        <c:numFmt formatCode="General" sourceLinked="1"/>
        <c:tickLblPos val="nextTo"/>
        <c:crossAx val="667224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plotArea>
      <c:layout>
        <c:manualLayout>
          <c:layoutTarget val="inner"/>
          <c:xMode val="edge"/>
          <c:yMode val="edge"/>
          <c:x val="7.6316085489313831E-2"/>
          <c:y val="0.19563273714783486"/>
          <c:w val="0.89590613673290775"/>
          <c:h val="0.42919255248217503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Mamy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Arkusz1!$A$2:$A$19</c:f>
              <c:strCache>
                <c:ptCount val="18"/>
                <c:pt idx="0">
                  <c:v>Analityk finansowy</c:v>
                </c:pt>
                <c:pt idx="1">
                  <c:v>Architekt</c:v>
                </c:pt>
                <c:pt idx="2">
                  <c:v>Bizneswoman</c:v>
                </c:pt>
                <c:pt idx="3">
                  <c:v>Dziennikarka</c:v>
                </c:pt>
                <c:pt idx="4">
                  <c:v>Ekolog</c:v>
                </c:pt>
                <c:pt idx="5">
                  <c:v>Ekonomistka</c:v>
                </c:pt>
                <c:pt idx="6">
                  <c:v>Kierownik logistyki</c:v>
                </c:pt>
                <c:pt idx="7">
                  <c:v>Księgowa</c:v>
                </c:pt>
                <c:pt idx="8">
                  <c:v>Lekarz</c:v>
                </c:pt>
                <c:pt idx="9">
                  <c:v>Mama domu</c:v>
                </c:pt>
                <c:pt idx="10">
                  <c:v>Minister</c:v>
                </c:pt>
                <c:pt idx="11">
                  <c:v>Nauczycielka</c:v>
                </c:pt>
                <c:pt idx="12">
                  <c:v>Naukowiec</c:v>
                </c:pt>
                <c:pt idx="13">
                  <c:v>Organizator imprez</c:v>
                </c:pt>
                <c:pt idx="14">
                  <c:v>Prawnik</c:v>
                </c:pt>
                <c:pt idx="15">
                  <c:v>Psycholog</c:v>
                </c:pt>
                <c:pt idx="16">
                  <c:v>Brak odpowiedzi</c:v>
                </c:pt>
                <c:pt idx="17">
                  <c:v>Nie pracuje</c:v>
                </c:pt>
              </c:strCache>
            </c:strRef>
          </c:cat>
          <c:val>
            <c:numRef>
              <c:f>Arkusz1!$B$2:$B$19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3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</c:ser>
        <c:axId val="69422464"/>
        <c:axId val="69424256"/>
      </c:barChart>
      <c:catAx>
        <c:axId val="69422464"/>
        <c:scaling>
          <c:orientation val="minMax"/>
        </c:scaling>
        <c:axPos val="b"/>
        <c:tickLblPos val="nextTo"/>
        <c:crossAx val="69424256"/>
        <c:crosses val="autoZero"/>
        <c:auto val="1"/>
        <c:lblAlgn val="ctr"/>
        <c:lblOffset val="100"/>
      </c:catAx>
      <c:valAx>
        <c:axId val="69424256"/>
        <c:scaling>
          <c:orientation val="minMax"/>
          <c:max val="4"/>
        </c:scaling>
        <c:axPos val="l"/>
        <c:majorGridlines/>
        <c:numFmt formatCode="General" sourceLinked="1"/>
        <c:tickLblPos val="nextTo"/>
        <c:crossAx val="69422464"/>
        <c:crosses val="autoZero"/>
        <c:crossBetween val="between"/>
        <c:majorUnit val="1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Zrealizowane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Arkusz1!$A$2</c:f>
              <c:strCache>
                <c:ptCount val="1"/>
                <c:pt idx="0">
                  <c:v>Mamy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Niezrealizowane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Arkusz1!$A$2</c:f>
              <c:strCache>
                <c:ptCount val="1"/>
                <c:pt idx="0">
                  <c:v>Mamy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axId val="69454848"/>
        <c:axId val="76808960"/>
      </c:barChart>
      <c:catAx>
        <c:axId val="69454848"/>
        <c:scaling>
          <c:orientation val="minMax"/>
        </c:scaling>
        <c:axPos val="b"/>
        <c:tickLblPos val="nextTo"/>
        <c:crossAx val="76808960"/>
        <c:crosses val="autoZero"/>
        <c:auto val="1"/>
        <c:lblAlgn val="ctr"/>
        <c:lblOffset val="100"/>
      </c:catAx>
      <c:valAx>
        <c:axId val="76808960"/>
        <c:scaling>
          <c:orientation val="minMax"/>
        </c:scaling>
        <c:axPos val="l"/>
        <c:majorGridlines/>
        <c:numFmt formatCode="General" sourceLinked="1"/>
        <c:tickLblPos val="nextTo"/>
        <c:crossAx val="6945484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Ojcowie</c:v>
                </c:pt>
              </c:strCache>
            </c:strRef>
          </c:tx>
          <c:spPr>
            <a:solidFill>
              <a:schemeClr val="accent1"/>
            </a:solidFill>
          </c:spPr>
          <c:dLbls>
            <c:showVal val="1"/>
          </c:dLbls>
          <c:cat>
            <c:strRef>
              <c:f>Arkusz1!$A$2:$A$14</c:f>
              <c:strCache>
                <c:ptCount val="13"/>
                <c:pt idx="0">
                  <c:v>Astronauta</c:v>
                </c:pt>
                <c:pt idx="1">
                  <c:v>Lekarz</c:v>
                </c:pt>
                <c:pt idx="2">
                  <c:v>Lotnik wojskowy</c:v>
                </c:pt>
                <c:pt idx="3">
                  <c:v>Marynarz</c:v>
                </c:pt>
                <c:pt idx="4">
                  <c:v>Muzyk</c:v>
                </c:pt>
                <c:pt idx="5">
                  <c:v>Podróżnik</c:v>
                </c:pt>
                <c:pt idx="6">
                  <c:v>Policjant</c:v>
                </c:pt>
                <c:pt idx="7">
                  <c:v>Prawnik</c:v>
                </c:pt>
                <c:pt idx="8">
                  <c:v>Sportowiec</c:v>
                </c:pt>
                <c:pt idx="9">
                  <c:v>Strażak</c:v>
                </c:pt>
                <c:pt idx="10">
                  <c:v>Wynalazca</c:v>
                </c:pt>
                <c:pt idx="11">
                  <c:v>Żołnierz</c:v>
                </c:pt>
                <c:pt idx="12">
                  <c:v>Brak odpowiedzi</c:v>
                </c:pt>
              </c:strCache>
            </c:strRef>
          </c:cat>
          <c:val>
            <c:numRef>
              <c:f>Arkusz1!$B$2:$B$14</c:f>
              <c:numCache>
                <c:formatCode>General</c:formatCode>
                <c:ptCount val="13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4</c:v>
                </c:pt>
                <c:pt idx="9">
                  <c:v>6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axId val="77726464"/>
        <c:axId val="77728000"/>
      </c:barChart>
      <c:catAx>
        <c:axId val="77726464"/>
        <c:scaling>
          <c:orientation val="minMax"/>
        </c:scaling>
        <c:axPos val="b"/>
        <c:tickLblPos val="nextTo"/>
        <c:crossAx val="77728000"/>
        <c:crosses val="autoZero"/>
        <c:auto val="1"/>
        <c:lblAlgn val="ctr"/>
        <c:lblOffset val="100"/>
      </c:catAx>
      <c:valAx>
        <c:axId val="77728000"/>
        <c:scaling>
          <c:orientation val="minMax"/>
        </c:scaling>
        <c:axPos val="l"/>
        <c:majorGridlines/>
        <c:numFmt formatCode="General" sourceLinked="1"/>
        <c:tickLblPos val="nextTo"/>
        <c:crossAx val="777264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Ojcowie</c:v>
                </c:pt>
              </c:strCache>
            </c:strRef>
          </c:tx>
          <c:spPr>
            <a:solidFill>
              <a:schemeClr val="accent1"/>
            </a:solidFill>
          </c:spPr>
          <c:dLbls>
            <c:showVal val="1"/>
          </c:dLbls>
          <c:cat>
            <c:strRef>
              <c:f>Arkusz1!$A$2:$A$16</c:f>
              <c:strCache>
                <c:ptCount val="15"/>
                <c:pt idx="0">
                  <c:v>Biznesmen</c:v>
                </c:pt>
                <c:pt idx="1">
                  <c:v>Dyrektor</c:v>
                </c:pt>
                <c:pt idx="2">
                  <c:v>Dziennikarz</c:v>
                </c:pt>
                <c:pt idx="3">
                  <c:v>Ekonomista</c:v>
                </c:pt>
                <c:pt idx="4">
                  <c:v>Farmer</c:v>
                </c:pt>
                <c:pt idx="5">
                  <c:v>Finansista</c:v>
                </c:pt>
                <c:pt idx="6">
                  <c:v>Informatyk</c:v>
                </c:pt>
                <c:pt idx="7">
                  <c:v>Legistrator</c:v>
                </c:pt>
                <c:pt idx="8">
                  <c:v>Lekarz</c:v>
                </c:pt>
                <c:pt idx="9">
                  <c:v>Nauczyciel</c:v>
                </c:pt>
                <c:pt idx="10">
                  <c:v>Prawnik</c:v>
                </c:pt>
                <c:pt idx="11">
                  <c:v>Projektant</c:v>
                </c:pt>
                <c:pt idx="12">
                  <c:v>Psychiatra</c:v>
                </c:pt>
                <c:pt idx="13">
                  <c:v>Rzeczoznawca majątkowy</c:v>
                </c:pt>
                <c:pt idx="14">
                  <c:v>Brak odpowiedzi</c:v>
                </c:pt>
              </c:strCache>
            </c:strRef>
          </c:cat>
          <c:val>
            <c:numRef>
              <c:f>Arkusz1!$B$2:$B$16</c:f>
              <c:numCache>
                <c:formatCode>General</c:formatCode>
                <c:ptCount val="15"/>
                <c:pt idx="0">
                  <c:v>5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5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axId val="77801344"/>
        <c:axId val="77802880"/>
      </c:barChart>
      <c:catAx>
        <c:axId val="77801344"/>
        <c:scaling>
          <c:orientation val="minMax"/>
        </c:scaling>
        <c:axPos val="b"/>
        <c:tickLblPos val="nextTo"/>
        <c:crossAx val="77802880"/>
        <c:crosses val="autoZero"/>
        <c:auto val="1"/>
        <c:lblAlgn val="ctr"/>
        <c:lblOffset val="100"/>
      </c:catAx>
      <c:valAx>
        <c:axId val="77802880"/>
        <c:scaling>
          <c:orientation val="minMax"/>
        </c:scaling>
        <c:axPos val="l"/>
        <c:majorGridlines/>
        <c:numFmt formatCode="General" sourceLinked="1"/>
        <c:tickLblPos val="nextTo"/>
        <c:crossAx val="778013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Zrealizowane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Arkusz1!$A$2</c:f>
              <c:strCache>
                <c:ptCount val="1"/>
                <c:pt idx="0">
                  <c:v>Ojcowie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Niezrealizowane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Arkusz1!$A$2</c:f>
              <c:strCache>
                <c:ptCount val="1"/>
                <c:pt idx="0">
                  <c:v>Ojcowie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</c:ser>
        <c:axId val="77849728"/>
        <c:axId val="77851264"/>
      </c:barChart>
      <c:catAx>
        <c:axId val="77849728"/>
        <c:scaling>
          <c:orientation val="minMax"/>
        </c:scaling>
        <c:axPos val="b"/>
        <c:tickLblPos val="nextTo"/>
        <c:crossAx val="77851264"/>
        <c:crosses val="autoZero"/>
        <c:auto val="1"/>
        <c:lblAlgn val="ctr"/>
        <c:lblOffset val="100"/>
      </c:catAx>
      <c:valAx>
        <c:axId val="77851264"/>
        <c:scaling>
          <c:orientation val="minMax"/>
        </c:scaling>
        <c:axPos val="l"/>
        <c:majorGridlines/>
        <c:numFmt formatCode="General" sourceLinked="1"/>
        <c:tickLblPos val="nextTo"/>
        <c:crossAx val="7784972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Ciocie i babcie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Arkusz1!$A$2:$A$10</c:f>
              <c:strCache>
                <c:ptCount val="9"/>
                <c:pt idx="0">
                  <c:v>Aktorka</c:v>
                </c:pt>
                <c:pt idx="1">
                  <c:v>Kucharka</c:v>
                </c:pt>
                <c:pt idx="2">
                  <c:v>Lekarka</c:v>
                </c:pt>
                <c:pt idx="3">
                  <c:v>Nauczycielka</c:v>
                </c:pt>
                <c:pt idx="4">
                  <c:v>Piosenkarka</c:v>
                </c:pt>
                <c:pt idx="5">
                  <c:v>Socjolog</c:v>
                </c:pt>
                <c:pt idx="6">
                  <c:v>Sportowiec</c:v>
                </c:pt>
                <c:pt idx="7">
                  <c:v>Sprzedawczyni</c:v>
                </c:pt>
                <c:pt idx="8">
                  <c:v>Brak odpowiedzi</c:v>
                </c:pt>
              </c:strCache>
            </c:strRef>
          </c:cat>
          <c:val>
            <c:numRef>
              <c:f>Arkusz1!$B$2:$B$10</c:f>
              <c:numCache>
                <c:formatCode>General</c:formatCode>
                <c:ptCount val="9"/>
                <c:pt idx="0">
                  <c:v>2</c:v>
                </c:pt>
                <c:pt idx="1">
                  <c:v>1</c:v>
                </c:pt>
                <c:pt idx="2">
                  <c:v>6</c:v>
                </c:pt>
                <c:pt idx="3">
                  <c:v>6</c:v>
                </c:pt>
                <c:pt idx="4">
                  <c:v>4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</c:numCache>
            </c:numRef>
          </c:val>
        </c:ser>
        <c:axId val="77741056"/>
        <c:axId val="84067072"/>
      </c:barChart>
      <c:catAx>
        <c:axId val="77741056"/>
        <c:scaling>
          <c:orientation val="minMax"/>
        </c:scaling>
        <c:axPos val="b"/>
        <c:tickLblPos val="nextTo"/>
        <c:crossAx val="84067072"/>
        <c:crosses val="autoZero"/>
        <c:auto val="1"/>
        <c:lblAlgn val="ctr"/>
        <c:lblOffset val="100"/>
      </c:catAx>
      <c:valAx>
        <c:axId val="84067072"/>
        <c:scaling>
          <c:orientation val="minMax"/>
        </c:scaling>
        <c:axPos val="l"/>
        <c:majorGridlines/>
        <c:numFmt formatCode="General" sourceLinked="1"/>
        <c:tickLblPos val="nextTo"/>
        <c:crossAx val="777410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Ciocie i babcie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Arkusz1!$A$2:$A$14</c:f>
              <c:strCache>
                <c:ptCount val="13"/>
                <c:pt idx="0">
                  <c:v>Agentka nieruchomości</c:v>
                </c:pt>
                <c:pt idx="1">
                  <c:v>Bankowiec</c:v>
                </c:pt>
                <c:pt idx="2">
                  <c:v>Bizneswoman</c:v>
                </c:pt>
                <c:pt idx="3">
                  <c:v>Fotograf</c:v>
                </c:pt>
                <c:pt idx="4">
                  <c:v>Fryzjerka</c:v>
                </c:pt>
                <c:pt idx="5">
                  <c:v>Księgowa</c:v>
                </c:pt>
                <c:pt idx="6">
                  <c:v>Lekarka</c:v>
                </c:pt>
                <c:pt idx="7">
                  <c:v>Menadżer</c:v>
                </c:pt>
                <c:pt idx="8">
                  <c:v>Nauczycielka</c:v>
                </c:pt>
                <c:pt idx="9">
                  <c:v>Prawnik</c:v>
                </c:pt>
                <c:pt idx="10">
                  <c:v>Rolnik</c:v>
                </c:pt>
                <c:pt idx="11">
                  <c:v>Urzędniczka</c:v>
                </c:pt>
                <c:pt idx="12">
                  <c:v>Emerytka</c:v>
                </c:pt>
              </c:strCache>
            </c:strRef>
          </c:cat>
          <c:val>
            <c:numRef>
              <c:f>Arkusz1!$B$2:$B$14</c:f>
              <c:numCache>
                <c:formatCode>General</c:formatCode>
                <c:ptCount val="13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5</c:v>
                </c:pt>
                <c:pt idx="7">
                  <c:v>1</c:v>
                </c:pt>
                <c:pt idx="8">
                  <c:v>3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</c:ser>
        <c:axId val="85643264"/>
        <c:axId val="85644800"/>
      </c:barChart>
      <c:catAx>
        <c:axId val="85643264"/>
        <c:scaling>
          <c:orientation val="minMax"/>
        </c:scaling>
        <c:axPos val="b"/>
        <c:tickLblPos val="nextTo"/>
        <c:crossAx val="85644800"/>
        <c:crosses val="autoZero"/>
        <c:auto val="1"/>
        <c:lblAlgn val="ctr"/>
        <c:lblOffset val="100"/>
      </c:catAx>
      <c:valAx>
        <c:axId val="85644800"/>
        <c:scaling>
          <c:orientation val="minMax"/>
        </c:scaling>
        <c:axPos val="l"/>
        <c:majorGridlines/>
        <c:numFmt formatCode="General" sourceLinked="1"/>
        <c:tickLblPos val="nextTo"/>
        <c:crossAx val="856432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2C400-F7C4-470E-A5F4-6802E6843DC7}" type="datetimeFigureOut">
              <a:rPr lang="pl-PL" smtClean="0"/>
              <a:pPr/>
              <a:t>2013-01-07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78D1C-DEA0-4B8C-BE1E-858A3739974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79254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78D1C-DEA0-4B8C-BE1E-858A37399749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4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3D30-B077-4FD2-A22D-ACA3C1308973}" type="datetimeFigureOut">
              <a:rPr lang="pl-PL" smtClean="0"/>
              <a:pPr/>
              <a:t>2013-01-07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E478-37C9-4D35-807B-2E0C8EE6E0D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3D30-B077-4FD2-A22D-ACA3C1308973}" type="datetimeFigureOut">
              <a:rPr lang="pl-PL" smtClean="0"/>
              <a:pPr/>
              <a:t>2013-01-07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E478-37C9-4D35-807B-2E0C8EE6E0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7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3D30-B077-4FD2-A22D-ACA3C1308973}" type="datetimeFigureOut">
              <a:rPr lang="pl-PL" smtClean="0"/>
              <a:pPr/>
              <a:t>2013-01-07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E478-37C9-4D35-807B-2E0C8EE6E0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3D30-B077-4FD2-A22D-ACA3C1308973}" type="datetimeFigureOut">
              <a:rPr lang="pl-PL" smtClean="0"/>
              <a:pPr/>
              <a:t>2013-01-07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E478-37C9-4D35-807B-2E0C8EE6E0D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3D30-B077-4FD2-A22D-ACA3C1308973}" type="datetimeFigureOut">
              <a:rPr lang="pl-PL" smtClean="0"/>
              <a:pPr/>
              <a:t>2013-01-07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E478-37C9-4D35-807B-2E0C8EE6E0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3D30-B077-4FD2-A22D-ACA3C1308973}" type="datetimeFigureOut">
              <a:rPr lang="pl-PL" smtClean="0"/>
              <a:pPr/>
              <a:t>2013-01-07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E478-37C9-4D35-807B-2E0C8EE6E0D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1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3D30-B077-4FD2-A22D-ACA3C1308973}" type="datetimeFigureOut">
              <a:rPr lang="pl-PL" smtClean="0"/>
              <a:pPr/>
              <a:t>2013-01-07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E478-37C9-4D35-807B-2E0C8EE6E0D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3D30-B077-4FD2-A22D-ACA3C1308973}" type="datetimeFigureOut">
              <a:rPr lang="pl-PL" smtClean="0"/>
              <a:pPr/>
              <a:t>2013-01-07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E478-37C9-4D35-807B-2E0C8EE6E0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3D30-B077-4FD2-A22D-ACA3C1308973}" type="datetimeFigureOut">
              <a:rPr lang="pl-PL" smtClean="0"/>
              <a:pPr/>
              <a:t>2013-01-07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E478-37C9-4D35-807B-2E0C8EE6E0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3D30-B077-4FD2-A22D-ACA3C1308973}" type="datetimeFigureOut">
              <a:rPr lang="pl-PL" smtClean="0"/>
              <a:pPr/>
              <a:t>2013-01-07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E478-37C9-4D35-807B-2E0C8EE6E0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3D30-B077-4FD2-A22D-ACA3C1308973}" type="datetimeFigureOut">
              <a:rPr lang="pl-PL" smtClean="0"/>
              <a:pPr/>
              <a:t>2013-01-07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E478-37C9-4D35-807B-2E0C8EE6E0D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023D30-B077-4FD2-A22D-ACA3C1308973}" type="datetimeFigureOut">
              <a:rPr lang="pl-PL" smtClean="0"/>
              <a:pPr/>
              <a:t>2013-01-07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1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FF8E478-37C9-4D35-807B-2E0C8EE6E0D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advClick="0" advTm="20000">
    <p:dissolv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764705"/>
            <a:ext cx="8062912" cy="3774281"/>
          </a:xfrm>
        </p:spPr>
        <p:txBody>
          <a:bodyPr>
            <a:noAutofit/>
          </a:bodyPr>
          <a:lstStyle/>
          <a:p>
            <a:r>
              <a:rPr lang="pl-PL" sz="7200" dirty="0" smtClean="0"/>
              <a:t>Wymarzone zawody uczniów klas 5 i ich rodzin</a:t>
            </a:r>
            <a:endParaRPr lang="pl-PL" sz="7200" dirty="0"/>
          </a:p>
        </p:txBody>
      </p:sp>
      <p:pic>
        <p:nvPicPr>
          <p:cNvPr id="1027" name="Picture 3" descr="C:\Users\MAKSIU\AppData\Local\Microsoft\Windows\Temporary Internet Files\Content.IE5\SGSB9TQ3\MM90029519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7588" y="5726696"/>
            <a:ext cx="1020315" cy="776327"/>
          </a:xfrm>
          <a:prstGeom prst="rect">
            <a:avLst/>
          </a:prstGeom>
          <a:noFill/>
        </p:spPr>
      </p:pic>
      <p:pic>
        <p:nvPicPr>
          <p:cNvPr id="1028" name="Picture 4" descr="C:\Users\MAKSIU\AppData\Local\Microsoft\Windows\Temporary Internet Files\Content.IE5\ABXA3CP8\MM900234669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70" y="5013176"/>
            <a:ext cx="790575" cy="790575"/>
          </a:xfrm>
          <a:prstGeom prst="rect">
            <a:avLst/>
          </a:prstGeom>
          <a:noFill/>
        </p:spPr>
      </p:pic>
      <p:pic>
        <p:nvPicPr>
          <p:cNvPr id="1029" name="Picture 5" descr="C:\Users\MAKSIU\AppData\Local\Microsoft\Windows\Temporary Internet Files\Content.IE5\ABXA3CP8\MM90028386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9" y="4727996"/>
            <a:ext cx="828675" cy="714375"/>
          </a:xfrm>
          <a:prstGeom prst="rect">
            <a:avLst/>
          </a:prstGeom>
          <a:noFill/>
        </p:spPr>
      </p:pic>
      <p:pic>
        <p:nvPicPr>
          <p:cNvPr id="1030" name="Picture 6" descr="C:\Users\MAKSIU\AppData\Local\Microsoft\Windows\Temporary Internet Files\Content.IE5\I8AS0WUQ\MM900234728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64953" y="3573016"/>
            <a:ext cx="1213762" cy="122413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805264"/>
            <a:ext cx="9144000" cy="926976"/>
          </a:xfrm>
        </p:spPr>
        <p:txBody>
          <a:bodyPr>
            <a:noAutofit/>
          </a:bodyPr>
          <a:lstStyle/>
          <a:p>
            <a:pPr algn="ctr"/>
            <a:r>
              <a:rPr lang="pl-PL" sz="2000" dirty="0" smtClean="0"/>
              <a:t>Jakie zawody wykonują lub wykonywały ciocie i babcie </a:t>
            </a:r>
            <a:br>
              <a:rPr lang="pl-PL" sz="2000" dirty="0" smtClean="0"/>
            </a:br>
            <a:r>
              <a:rPr lang="pl-PL" sz="2000" dirty="0" smtClean="0"/>
              <a:t>uczniów klas 5-tych?</a:t>
            </a:r>
            <a:endParaRPr lang="pl-PL" sz="2000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2139082999"/>
              </p:ext>
            </p:extLst>
          </p:nvPr>
        </p:nvGraphicFramePr>
        <p:xfrm>
          <a:off x="0" y="1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C:\Users\MAKSIU\AppData\Local\Microsoft\Windows\Temporary Internet Files\Content.IE5\ABXA3CP8\MM900297059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6226" y="0"/>
            <a:ext cx="1247775" cy="13906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447136"/>
            <a:ext cx="9144000" cy="1399032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Realizacja marzeń cioć i babć </a:t>
            </a:r>
            <a:br>
              <a:rPr lang="pl-PL" sz="3600" dirty="0" smtClean="0"/>
            </a:br>
            <a:r>
              <a:rPr lang="pl-PL" sz="3600" dirty="0" smtClean="0"/>
              <a:t>uczniów klas 5-tych</a:t>
            </a:r>
            <a:endParaRPr lang="pl-PL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222400651"/>
              </p:ext>
            </p:extLst>
          </p:nvPr>
        </p:nvGraphicFramePr>
        <p:xfrm>
          <a:off x="0" y="1"/>
          <a:ext cx="914400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733256"/>
            <a:ext cx="9144000" cy="926976"/>
          </a:xfrm>
        </p:spPr>
        <p:txBody>
          <a:bodyPr>
            <a:noAutofit/>
          </a:bodyPr>
          <a:lstStyle/>
          <a:p>
            <a:pPr algn="ctr"/>
            <a:r>
              <a:rPr lang="pl-PL" sz="2000" dirty="0" smtClean="0"/>
              <a:t>Kim chcieli być w przyszłości wujkowie i dziadkowie </a:t>
            </a:r>
            <a:br>
              <a:rPr lang="pl-PL" sz="2000" dirty="0" smtClean="0"/>
            </a:br>
            <a:r>
              <a:rPr lang="pl-PL" sz="2000" dirty="0" smtClean="0"/>
              <a:t>uczniów klas 5-tych kiedy byli dziećmi?</a:t>
            </a:r>
            <a:endParaRPr lang="pl-PL" sz="2000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1356881495"/>
              </p:ext>
            </p:extLst>
          </p:nvPr>
        </p:nvGraphicFramePr>
        <p:xfrm>
          <a:off x="0" y="0"/>
          <a:ext cx="914400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C:\Users\MAKSIU\AppData\Local\Microsoft\Windows\Temporary Internet Files\Content.IE5\ABXA3CP8\MM900295154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3" y="116632"/>
            <a:ext cx="962025" cy="762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733257"/>
            <a:ext cx="9144000" cy="980728"/>
          </a:xfrm>
        </p:spPr>
        <p:txBody>
          <a:bodyPr>
            <a:normAutofit/>
          </a:bodyPr>
          <a:lstStyle/>
          <a:p>
            <a:pPr algn="ctr"/>
            <a:r>
              <a:rPr lang="pl-PL" sz="2000" dirty="0" smtClean="0"/>
              <a:t>Jakie zawody wykonują lub wykonywali wujkowie i dziadkowie </a:t>
            </a:r>
            <a:br>
              <a:rPr lang="pl-PL" sz="2000" dirty="0" smtClean="0"/>
            </a:br>
            <a:r>
              <a:rPr lang="pl-PL" sz="2000" dirty="0" smtClean="0"/>
              <a:t>uczniów klas 5-tych?</a:t>
            </a:r>
            <a:endParaRPr lang="pl-PL" sz="2000" i="1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35437235"/>
              </p:ext>
            </p:extLst>
          </p:nvPr>
        </p:nvGraphicFramePr>
        <p:xfrm>
          <a:off x="0" y="12440"/>
          <a:ext cx="9144000" cy="5504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C:\Users\MAKSIU\AppData\Local\Microsoft\Windows\Temporary Internet Files\Content.IE5\ABXA3CP8\MM900295154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3" y="116632"/>
            <a:ext cx="962025" cy="762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439563"/>
            <a:ext cx="9144000" cy="1399032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Realizacja marzeń wujków </a:t>
            </a:r>
            <a:br>
              <a:rPr lang="pl-PL" sz="3600" dirty="0" smtClean="0"/>
            </a:br>
            <a:r>
              <a:rPr lang="pl-PL" sz="3600" dirty="0" smtClean="0"/>
              <a:t>i dziadków uczniów klas 5-tych</a:t>
            </a:r>
            <a:endParaRPr lang="pl-PL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4223962869"/>
              </p:ext>
            </p:extLst>
          </p:nvPr>
        </p:nvGraphicFramePr>
        <p:xfrm>
          <a:off x="0" y="0"/>
          <a:ext cx="9144000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Podsumowanie – realizacja marzeń w rodzinach uczniów klas 5-tych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3786456227"/>
              </p:ext>
            </p:extLst>
          </p:nvPr>
        </p:nvGraphicFramePr>
        <p:xfrm>
          <a:off x="0" y="1844824"/>
          <a:ext cx="9144000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25000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2" y="836712"/>
            <a:ext cx="6512511" cy="1143000"/>
          </a:xfrm>
        </p:spPr>
        <p:txBody>
          <a:bodyPr/>
          <a:lstStyle/>
          <a:p>
            <a:pPr algn="l"/>
            <a:r>
              <a:rPr lang="pl-PL" dirty="0" smtClean="0"/>
              <a:t>Przygotował: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115616" y="1988840"/>
            <a:ext cx="6400800" cy="34747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8800" b="1" dirty="0" smtClean="0"/>
              <a:t>Maks Warych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Klasa </a:t>
            </a:r>
            <a:r>
              <a:rPr lang="pl-PL" b="1" dirty="0" err="1" smtClean="0"/>
              <a:t>Va</a:t>
            </a:r>
            <a:endParaRPr lang="pl-PL" b="1" dirty="0"/>
          </a:p>
        </p:txBody>
      </p:sp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877272"/>
            <a:ext cx="9144000" cy="968017"/>
          </a:xfrm>
        </p:spPr>
        <p:txBody>
          <a:bodyPr>
            <a:normAutofit/>
          </a:bodyPr>
          <a:lstStyle/>
          <a:p>
            <a:pPr algn="ctr"/>
            <a:r>
              <a:rPr lang="pl-PL" sz="2000" dirty="0" smtClean="0"/>
              <a:t>Kim chcą być w przyszłości uczniowie klas 5-tych?</a:t>
            </a:r>
            <a:endParaRPr lang="pl-PL" sz="2000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4144758792"/>
              </p:ext>
            </p:extLst>
          </p:nvPr>
        </p:nvGraphicFramePr>
        <p:xfrm>
          <a:off x="56657" y="0"/>
          <a:ext cx="9073008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221089"/>
            <a:ext cx="1243013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3" y="188641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7" y="109267"/>
            <a:ext cx="1023937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517232"/>
            <a:ext cx="9144000" cy="998984"/>
          </a:xfrm>
        </p:spPr>
        <p:txBody>
          <a:bodyPr>
            <a:noAutofit/>
          </a:bodyPr>
          <a:lstStyle/>
          <a:p>
            <a:pPr algn="ctr"/>
            <a:r>
              <a:rPr lang="pl-PL" sz="2000" dirty="0" smtClean="0"/>
              <a:t>Kim chciały być w przyszłości mamy uczniów klas 5-tych </a:t>
            </a:r>
            <a:br>
              <a:rPr lang="pl-PL" sz="2000" dirty="0" smtClean="0"/>
            </a:br>
            <a:r>
              <a:rPr lang="pl-PL" sz="2000" dirty="0" smtClean="0"/>
              <a:t>kiedy były dziećmi?</a:t>
            </a:r>
            <a:endParaRPr lang="pl-PL" sz="2000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435637433"/>
              </p:ext>
            </p:extLst>
          </p:nvPr>
        </p:nvGraphicFramePr>
        <p:xfrm>
          <a:off x="0" y="0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" y="5373216"/>
            <a:ext cx="9143999" cy="1143000"/>
          </a:xfrm>
        </p:spPr>
        <p:txBody>
          <a:bodyPr>
            <a:normAutofit/>
          </a:bodyPr>
          <a:lstStyle/>
          <a:p>
            <a:pPr algn="ctr"/>
            <a:r>
              <a:rPr lang="pl-PL" sz="2000" dirty="0" smtClean="0"/>
              <a:t>Jakie zawody wykonują dziś mamy uczniów klas 5-tych?</a:t>
            </a:r>
            <a:endParaRPr lang="pl-PL" sz="2000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1756066068"/>
              </p:ext>
            </p:extLst>
          </p:nvPr>
        </p:nvGraphicFramePr>
        <p:xfrm>
          <a:off x="0" y="3381"/>
          <a:ext cx="9144000" cy="49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C:\Users\MAKSIU\AppData\Local\Microsoft\Windows\Temporary Internet Files\Content.IE5\ABXA3CP8\MM900297059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6226" y="0"/>
            <a:ext cx="1247775" cy="13906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" y="5445225"/>
            <a:ext cx="9143999" cy="1412776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Realizacja marzeń mam </a:t>
            </a:r>
            <a:br>
              <a:rPr lang="pl-PL" sz="3600" dirty="0" smtClean="0"/>
            </a:br>
            <a:r>
              <a:rPr lang="pl-PL" sz="3600" dirty="0" smtClean="0"/>
              <a:t>uczniów klas 5-tych</a:t>
            </a:r>
            <a:endParaRPr lang="pl-PL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488529598"/>
              </p:ext>
            </p:extLst>
          </p:nvPr>
        </p:nvGraphicFramePr>
        <p:xfrm>
          <a:off x="0" y="0"/>
          <a:ext cx="9144000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703979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pl-PL" sz="2000" dirty="0" smtClean="0"/>
              <a:t>Kim chcieli być w przyszłości ojcowie uczniów klas 5-tych </a:t>
            </a:r>
            <a:br>
              <a:rPr lang="pl-PL" sz="2000" dirty="0" smtClean="0"/>
            </a:br>
            <a:r>
              <a:rPr lang="pl-PL" sz="2000" dirty="0" smtClean="0"/>
              <a:t>kiedy byli dziećmi?</a:t>
            </a:r>
            <a:endParaRPr lang="pl-PL" sz="2000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3025843194"/>
              </p:ext>
            </p:extLst>
          </p:nvPr>
        </p:nvGraphicFramePr>
        <p:xfrm>
          <a:off x="0" y="1"/>
          <a:ext cx="914400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877273"/>
            <a:ext cx="9144000" cy="980728"/>
          </a:xfrm>
        </p:spPr>
        <p:txBody>
          <a:bodyPr>
            <a:noAutofit/>
          </a:bodyPr>
          <a:lstStyle/>
          <a:p>
            <a:pPr algn="ctr"/>
            <a:r>
              <a:rPr lang="pl-PL" sz="2000" dirty="0" smtClean="0"/>
              <a:t>Jakie zawody wykonują dziś ojcowie uczniów klas 5-tych?</a:t>
            </a:r>
            <a:endParaRPr lang="pl-PL" sz="2000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918522337"/>
              </p:ext>
            </p:extLst>
          </p:nvPr>
        </p:nvGraphicFramePr>
        <p:xfrm>
          <a:off x="0" y="1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561856"/>
            <a:ext cx="9144000" cy="1296144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>Realizacja marzeń ojców </a:t>
            </a:r>
            <a:br>
              <a:rPr lang="pl-PL" sz="3600" dirty="0" smtClean="0"/>
            </a:br>
            <a:r>
              <a:rPr lang="pl-PL" sz="3600" dirty="0" smtClean="0"/>
              <a:t>uczniów klas 5-tych</a:t>
            </a:r>
            <a:endParaRPr lang="pl-PL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2079424332"/>
              </p:ext>
            </p:extLst>
          </p:nvPr>
        </p:nvGraphicFramePr>
        <p:xfrm>
          <a:off x="0" y="1"/>
          <a:ext cx="914400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589240"/>
            <a:ext cx="9144000" cy="926976"/>
          </a:xfrm>
        </p:spPr>
        <p:txBody>
          <a:bodyPr>
            <a:noAutofit/>
          </a:bodyPr>
          <a:lstStyle/>
          <a:p>
            <a:pPr algn="ctr"/>
            <a:r>
              <a:rPr lang="pl-PL" sz="2000" dirty="0" smtClean="0"/>
              <a:t>Kim chciały być w przyszłości ciocie i babcie uczniów klas 5-tych </a:t>
            </a:r>
            <a:br>
              <a:rPr lang="pl-PL" sz="2000" dirty="0" smtClean="0"/>
            </a:br>
            <a:r>
              <a:rPr lang="pl-PL" sz="2000" dirty="0" smtClean="0"/>
              <a:t>kiedy były dziećmi?</a:t>
            </a:r>
            <a:endParaRPr lang="pl-PL" sz="2000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3998354983"/>
              </p:ext>
            </p:extLst>
          </p:nvPr>
        </p:nvGraphicFramePr>
        <p:xfrm>
          <a:off x="0" y="0"/>
          <a:ext cx="914400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C:\Users\MAKSIU\AppData\Local\Microsoft\Windows\Temporary Internet Files\Content.IE5\ABXA3CP8\MM900297059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6226" y="0"/>
            <a:ext cx="1247775" cy="13906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995</TotalTime>
  <Words>134</Words>
  <Application>Microsoft Office PowerPoint</Application>
  <PresentationFormat>Pokaz na ekranie (4:3)</PresentationFormat>
  <Paragraphs>28</Paragraphs>
  <Slides>16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Aerodynamiczny</vt:lpstr>
      <vt:lpstr>Wymarzone zawody uczniów klas 5 i ich rodzin</vt:lpstr>
      <vt:lpstr>Kim chcą być w przyszłości uczniowie klas 5-tych?</vt:lpstr>
      <vt:lpstr>Kim chciały być w przyszłości mamy uczniów klas 5-tych  kiedy były dziećmi?</vt:lpstr>
      <vt:lpstr>Jakie zawody wykonują dziś mamy uczniów klas 5-tych?</vt:lpstr>
      <vt:lpstr>Realizacja marzeń mam  uczniów klas 5-tych</vt:lpstr>
      <vt:lpstr>Kim chcieli być w przyszłości ojcowie uczniów klas 5-tych  kiedy byli dziećmi?</vt:lpstr>
      <vt:lpstr>Jakie zawody wykonują dziś ojcowie uczniów klas 5-tych?</vt:lpstr>
      <vt:lpstr>Realizacja marzeń ojców  uczniów klas 5-tych</vt:lpstr>
      <vt:lpstr>Kim chciały być w przyszłości ciocie i babcie uczniów klas 5-tych  kiedy były dziećmi?</vt:lpstr>
      <vt:lpstr>Jakie zawody wykonują lub wykonywały ciocie i babcie  uczniów klas 5-tych?</vt:lpstr>
      <vt:lpstr>Realizacja marzeń cioć i babć  uczniów klas 5-tych</vt:lpstr>
      <vt:lpstr>Kim chcieli być w przyszłości wujkowie i dziadkowie  uczniów klas 5-tych kiedy byli dziećmi?</vt:lpstr>
      <vt:lpstr>Jakie zawody wykonują lub wykonywali wujkowie i dziadkowie  uczniów klas 5-tych?</vt:lpstr>
      <vt:lpstr>Realizacja marzeń wujków  i dziadków uczniów klas 5-tych</vt:lpstr>
      <vt:lpstr>Podsumowanie – realizacja marzeń w rodzinach uczniów klas 5-tych</vt:lpstr>
      <vt:lpstr>Przygotował: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Wymarzone zawody uczniów klas 5 i ich rodzin</dc:title>
  <dc:creator>MAKSIU</dc:creator>
  <cp:lastModifiedBy>MAKSIU</cp:lastModifiedBy>
  <cp:revision>85</cp:revision>
  <dcterms:created xsi:type="dcterms:W3CDTF">2012-12-02T11:18:35Z</dcterms:created>
  <dcterms:modified xsi:type="dcterms:W3CDTF">2013-01-07T15:58:41Z</dcterms:modified>
</cp:coreProperties>
</file>