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780"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pl-PL" smtClean="0"/>
              <a:t>Kliknij, aby edytować styl</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0" y="4828310"/>
            <a:ext cx="6780213" cy="640080"/>
          </a:xfrm>
        </p:spPr>
        <p:txBody>
          <a:bodyPr anchor="b"/>
          <a:lstStyle>
            <a:lvl1pPr algn="r">
              <a:defRPr sz="2400" b="0"/>
            </a:lvl1pPr>
          </a:lstStyle>
          <a:p>
            <a:r>
              <a:rPr lang="pl-PL" smtClean="0"/>
              <a:t>Kliknij, aby edytować styl</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Al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4" y="699247"/>
            <a:ext cx="1667435" cy="5014166"/>
          </a:xfrm>
        </p:spPr>
        <p:txBody>
          <a:bodyPr vert="eaVert"/>
          <a:lstStyle/>
          <a:p>
            <a:r>
              <a:rPr lang="pl-PL" smtClean="0"/>
              <a:t>Kliknij, aby edytować styl</a:t>
            </a:r>
            <a:endParaRPr/>
          </a:p>
        </p:txBody>
      </p:sp>
      <p:sp>
        <p:nvSpPr>
          <p:cNvPr id="3" name="Vertical Text Placeholder 2"/>
          <p:cNvSpPr>
            <a:spLocks noGrp="1"/>
          </p:cNvSpPr>
          <p:nvPr>
            <p:ph type="body" orient="vert" idx="1"/>
          </p:nvPr>
        </p:nvSpPr>
        <p:spPr>
          <a:xfrm>
            <a:off x="457199" y="699247"/>
            <a:ext cx="6037729" cy="5014166"/>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
        <p:nvSpPr>
          <p:cNvPr id="7" name="TextBox 6"/>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0"/>
            <a:ext cx="7772400" cy="1362075"/>
          </a:xfrm>
        </p:spPr>
        <p:txBody>
          <a:bodyPr anchor="b" anchorCtr="0"/>
          <a:lstStyle>
            <a:lvl1pPr algn="r">
              <a:defRPr sz="3600" b="0" i="0" cap="all"/>
            </a:lvl1pPr>
          </a:lstStyle>
          <a:p>
            <a:r>
              <a:rPr lang="pl-PL" smtClean="0"/>
              <a:t>Kliknij, aby edytować styl</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8851295-3E37-4C0E-BA6F-090775C0FCB4}" type="slidenum">
              <a:rPr lang="pl-PL" smtClean="0"/>
              <a:pPr/>
              <a:t>‹#›</a:t>
            </a:fld>
            <a:endParaRPr lang="pl-PL"/>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pl-PL" smtClean="0"/>
              <a:t>Kliknij, aby edytować styl</a:t>
            </a:r>
            <a:endParaRPr/>
          </a:p>
        </p:txBody>
      </p:sp>
      <p:sp>
        <p:nvSpPr>
          <p:cNvPr id="3" name="Content Placeholder 2"/>
          <p:cNvSpPr>
            <a:spLocks noGrp="1"/>
          </p:cNvSpPr>
          <p:nvPr>
            <p:ph sz="half" idx="1"/>
          </p:nvPr>
        </p:nvSpPr>
        <p:spPr>
          <a:xfrm>
            <a:off x="21336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Content Placeholder 3"/>
          <p:cNvSpPr>
            <a:spLocks noGrp="1"/>
          </p:cNvSpPr>
          <p:nvPr>
            <p:ph sz="half" idx="2"/>
          </p:nvPr>
        </p:nvSpPr>
        <p:spPr>
          <a:xfrm>
            <a:off x="5486400" y="1600200"/>
            <a:ext cx="3200400" cy="4525963"/>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pl-PL" smtClean="0"/>
              <a:t>Kliknij, aby edytować styl</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21336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486400" y="2285999"/>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7" name="Date Placeholder 6"/>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a:p>
        </p:txBody>
      </p:sp>
      <p:sp>
        <p:nvSpPr>
          <p:cNvPr id="3" name="Date Placeholder 2"/>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8851295-3E37-4C0E-BA6F-090775C0FCB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8851295-3E37-4C0E-BA6F-090775C0FCB4}" type="slidenum">
              <a:rPr lang="pl-PL" smtClean="0"/>
              <a:pPr/>
              <a:t>‹#›</a:t>
            </a:fld>
            <a:endParaRPr lang="pl-PL"/>
          </a:p>
        </p:txBody>
      </p:sp>
      <p:sp>
        <p:nvSpPr>
          <p:cNvPr id="5" name="TextBox 4"/>
          <p:cNvSpPr txBox="1"/>
          <p:nvPr/>
        </p:nvSpPr>
        <p:spPr>
          <a:xfrm rot="13549715">
            <a:off x="8120300" y="5774378"/>
            <a:ext cx="990600" cy="1323439"/>
          </a:xfrm>
          <a:prstGeom prst="rect">
            <a:avLst/>
          </a:prstGeom>
          <a:noFill/>
        </p:spPr>
        <p:txBody>
          <a:bodyPr wrap="square" rtlCol="0">
            <a:spAutoFit/>
          </a:bodyPr>
          <a:lstStyle/>
          <a:p>
            <a:r>
              <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sym typeface="Wingdings 2"/>
              </a:rPr>
              <a:t></a:t>
            </a:r>
            <a:endParaRPr sz="8000">
              <a:gradFill>
                <a:gsLst>
                  <a:gs pos="0">
                    <a:schemeClr val="accent2">
                      <a:lumMod val="75000"/>
                    </a:schemeClr>
                  </a:gs>
                  <a:gs pos="50000">
                    <a:schemeClr val="accent2">
                      <a:lumMod val="40000"/>
                      <a:lumOff val="60000"/>
                    </a:schemeClr>
                  </a:gs>
                  <a:gs pos="100000">
                    <a:schemeClr val="bg2">
                      <a:lumMod val="20000"/>
                      <a:lumOff val="80000"/>
                    </a:schemeClr>
                  </a:gs>
                </a:gsLst>
                <a:lin ang="5400000" scaled="0"/>
              </a:gra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5153" y="273050"/>
            <a:ext cx="2680447" cy="1162050"/>
          </a:xfrm>
        </p:spPr>
        <p:txBody>
          <a:bodyPr anchor="b"/>
          <a:lstStyle>
            <a:lvl1pPr algn="l">
              <a:defRPr sz="2400" b="0"/>
            </a:lvl1pPr>
          </a:lstStyle>
          <a:p>
            <a:r>
              <a:rPr lang="pl-PL" smtClean="0"/>
              <a:t>Kliknij, aby edytować styl</a:t>
            </a:r>
            <a:endParaRPr/>
          </a:p>
        </p:txBody>
      </p:sp>
      <p:sp>
        <p:nvSpPr>
          <p:cNvPr id="3" name="Content Placeholder 2"/>
          <p:cNvSpPr>
            <a:spLocks noGrp="1"/>
          </p:cNvSpPr>
          <p:nvPr>
            <p:ph idx="1"/>
          </p:nvPr>
        </p:nvSpPr>
        <p:spPr>
          <a:xfrm>
            <a:off x="3575049" y="914400"/>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Text Placeholder 3"/>
          <p:cNvSpPr>
            <a:spLocks noGrp="1"/>
          </p:cNvSpPr>
          <p:nvPr>
            <p:ph type="body" sz="half" idx="2"/>
          </p:nvPr>
        </p:nvSpPr>
        <p:spPr>
          <a:xfrm>
            <a:off x="215153"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21341" y="6539753"/>
            <a:ext cx="1828800" cy="228600"/>
          </a:xfrm>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pl-PL" smtClean="0"/>
              <a:t>Kliknij, aby edytować styl</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316E111-D9D7-4818-A6B7-754D91C46427}" type="datetimeFigureOut">
              <a:rPr lang="pl-PL" smtClean="0"/>
              <a:pPr/>
              <a:t>2013-02-26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8851295-3E37-4C0E-BA6F-090775C0FCB4}" type="slidenum">
              <a:rPr lang="pl-PL" smtClean="0"/>
              <a:pPr/>
              <a:t>‹#›</a:t>
            </a:fld>
            <a:endParaRPr lang="pl-PL"/>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pl-PL" smtClean="0"/>
              <a:t>Kliknij, aby edytować styl</a:t>
            </a:r>
            <a:endParaRPr/>
          </a:p>
        </p:txBody>
      </p:sp>
      <p:sp>
        <p:nvSpPr>
          <p:cNvPr id="3" name="Text Placeholder 2"/>
          <p:cNvSpPr>
            <a:spLocks noGrp="1"/>
          </p:cNvSpPr>
          <p:nvPr>
            <p:ph type="body" idx="1"/>
          </p:nvPr>
        </p:nvSpPr>
        <p:spPr>
          <a:xfrm>
            <a:off x="2133600" y="1600200"/>
            <a:ext cx="65532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A316E111-D9D7-4818-A6B7-754D91C46427}" type="datetimeFigureOut">
              <a:rPr lang="pl-PL" smtClean="0"/>
              <a:pPr/>
              <a:t>2013-02-26</a:t>
            </a:fld>
            <a:endParaRPr lang="pl-PL"/>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pl-PL"/>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C8851295-3E37-4C0E-BA6F-090775C0FCB4}"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836712"/>
            <a:ext cx="8007424" cy="2833464"/>
          </a:xfrm>
        </p:spPr>
        <p:txBody>
          <a:bodyPr>
            <a:scene3d>
              <a:camera prst="orthographicFront"/>
              <a:lightRig rig="threePt" dir="t"/>
            </a:scene3d>
            <a:sp3d extrusionH="57150">
              <a:bevelT w="50800" h="38100" prst="riblet"/>
            </a:sp3d>
          </a:bodyPr>
          <a:lstStyle/>
          <a:p>
            <a:pPr algn="ctr"/>
            <a:r>
              <a:rPr lang="en-GB" sz="7200" dirty="0" smtClean="0">
                <a:effectLst>
                  <a:outerShdw blurRad="50800" dist="38100" dir="2700000" algn="tl" rotWithShape="0">
                    <a:prstClr val="black">
                      <a:alpha val="40000"/>
                    </a:prstClr>
                  </a:outerShdw>
                </a:effectLst>
              </a:rPr>
              <a:t>Our School</a:t>
            </a:r>
            <a:r>
              <a:rPr lang="pl-PL" sz="7200" dirty="0" smtClean="0">
                <a:effectLst>
                  <a:outerShdw blurRad="50800" dist="38100" dir="2700000" algn="tl" rotWithShape="0">
                    <a:prstClr val="black">
                      <a:alpha val="40000"/>
                    </a:prstClr>
                  </a:outerShdw>
                </a:effectLst>
              </a:rPr>
              <a:t>’s</a:t>
            </a:r>
            <a:r>
              <a:rPr lang="en-GB" sz="7200" dirty="0" smtClean="0">
                <a:effectLst>
                  <a:outerShdw blurRad="50800" dist="38100" dir="2700000" algn="tl" rotWithShape="0">
                    <a:prstClr val="black">
                      <a:alpha val="40000"/>
                    </a:prstClr>
                  </a:outerShdw>
                </a:effectLst>
              </a:rPr>
              <a:t> Traditions</a:t>
            </a:r>
            <a:endParaRPr lang="en-GB" sz="7200" dirty="0">
              <a:effectLst>
                <a:outerShdw blurRad="50800" dist="38100" dir="2700000" algn="tl" rotWithShape="0">
                  <a:prstClr val="black">
                    <a:alpha val="40000"/>
                  </a:prstClr>
                </a:outerShdw>
              </a:effectLst>
            </a:endParaRPr>
          </a:p>
        </p:txBody>
      </p:sp>
      <p:sp>
        <p:nvSpPr>
          <p:cNvPr id="3" name="Podtytuł 2"/>
          <p:cNvSpPr>
            <a:spLocks noGrp="1"/>
          </p:cNvSpPr>
          <p:nvPr>
            <p:ph type="subTitle" idx="1"/>
          </p:nvPr>
        </p:nvSpPr>
        <p:spPr>
          <a:xfrm>
            <a:off x="323528" y="3356992"/>
            <a:ext cx="7924800" cy="1219200"/>
          </a:xfrm>
        </p:spPr>
        <p:txBody>
          <a:bodyPr>
            <a:normAutofit/>
          </a:bodyPr>
          <a:lstStyle/>
          <a:p>
            <a:pPr>
              <a:spcBef>
                <a:spcPts val="400"/>
              </a:spcBef>
            </a:pPr>
            <a:r>
              <a:rPr lang="pl-PL" sz="2000" noProof="1" smtClean="0"/>
              <a:t>Primary school no 24 </a:t>
            </a:r>
          </a:p>
          <a:p>
            <a:pPr>
              <a:spcBef>
                <a:spcPts val="400"/>
              </a:spcBef>
            </a:pPr>
            <a:r>
              <a:rPr lang="pl-PL" sz="2000" noProof="1" smtClean="0"/>
              <a:t>Social and Educational Society </a:t>
            </a:r>
          </a:p>
        </p:txBody>
      </p:sp>
      <p:pic>
        <p:nvPicPr>
          <p:cNvPr id="14" name="Picture 2" descr="http://www.sp24sto.edu.pl/pictures/tarcza1.png"/>
          <p:cNvPicPr>
            <a:picLocks noChangeAspect="1" noChangeArrowheads="1"/>
          </p:cNvPicPr>
          <p:nvPr/>
        </p:nvPicPr>
        <p:blipFill>
          <a:blip r:embed="rId2" cstate="print"/>
          <a:srcRect/>
          <a:stretch>
            <a:fillRect/>
          </a:stretch>
        </p:blipFill>
        <p:spPr bwMode="auto">
          <a:xfrm rot="21014159">
            <a:off x="797023" y="3787167"/>
            <a:ext cx="2732255" cy="2420564"/>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3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en-US" sz="4800" dirty="0" smtClean="0">
                <a:solidFill>
                  <a:schemeClr val="tx2"/>
                </a:solidFill>
              </a:rPr>
              <a:t>Independence day</a:t>
            </a:r>
            <a:endParaRPr lang="en-US" sz="4800" dirty="0">
              <a:solidFill>
                <a:schemeClr val="tx2"/>
              </a:solidFill>
            </a:endParaRPr>
          </a:p>
        </p:txBody>
      </p:sp>
      <p:sp>
        <p:nvSpPr>
          <p:cNvPr id="3" name="Symbol zastępczy zawartości 2"/>
          <p:cNvSpPr>
            <a:spLocks noGrp="1"/>
          </p:cNvSpPr>
          <p:nvPr>
            <p:ph idx="1"/>
          </p:nvPr>
        </p:nvSpPr>
        <p:spPr>
          <a:xfrm>
            <a:off x="4427984" y="1556792"/>
            <a:ext cx="4474840" cy="4853136"/>
          </a:xfrm>
        </p:spPr>
        <p:txBody>
          <a:bodyPr>
            <a:normAutofit/>
          </a:bodyPr>
          <a:lstStyle/>
          <a:p>
            <a:pPr algn="just"/>
            <a:r>
              <a:rPr lang="en-US" dirty="0" smtClean="0">
                <a:solidFill>
                  <a:schemeClr val="tx2">
                    <a:lumMod val="75000"/>
                  </a:schemeClr>
                </a:solidFill>
              </a:rPr>
              <a:t>Every year students from 6 classes prepares Independence Day which is on 11th of November</a:t>
            </a:r>
          </a:p>
          <a:p>
            <a:pPr algn="just"/>
            <a:r>
              <a:rPr lang="en-US" dirty="0" smtClean="0">
                <a:solidFill>
                  <a:schemeClr val="tx2">
                    <a:lumMod val="75000"/>
                  </a:schemeClr>
                </a:solidFill>
              </a:rPr>
              <a:t>Independence Day is in Poland very important day because it’s an anniversary of independence after 123 year of slavery which took place in XVIII-</a:t>
            </a:r>
            <a:r>
              <a:rPr lang="en-US" dirty="0" err="1" smtClean="0">
                <a:solidFill>
                  <a:schemeClr val="tx2">
                    <a:lumMod val="75000"/>
                  </a:schemeClr>
                </a:solidFill>
              </a:rPr>
              <a:t>th</a:t>
            </a:r>
            <a:r>
              <a:rPr lang="en-US" dirty="0" smtClean="0">
                <a:solidFill>
                  <a:schemeClr val="tx2">
                    <a:lumMod val="75000"/>
                  </a:schemeClr>
                </a:solidFill>
              </a:rPr>
              <a:t> and XIX-</a:t>
            </a:r>
            <a:r>
              <a:rPr lang="en-US" dirty="0" err="1" smtClean="0">
                <a:solidFill>
                  <a:schemeClr val="tx2">
                    <a:lumMod val="75000"/>
                  </a:schemeClr>
                </a:solidFill>
              </a:rPr>
              <a:t>th</a:t>
            </a:r>
            <a:r>
              <a:rPr lang="en-US" dirty="0" smtClean="0">
                <a:solidFill>
                  <a:schemeClr val="tx2">
                    <a:lumMod val="75000"/>
                  </a:schemeClr>
                </a:solidFill>
              </a:rPr>
              <a:t> century</a:t>
            </a:r>
          </a:p>
          <a:p>
            <a:pPr algn="just"/>
            <a:r>
              <a:rPr lang="en-US" dirty="0" smtClean="0">
                <a:solidFill>
                  <a:schemeClr val="tx2">
                    <a:lumMod val="75000"/>
                  </a:schemeClr>
                </a:solidFill>
              </a:rPr>
              <a:t>For example in this year we were going around all classes and telling them about </a:t>
            </a:r>
            <a:r>
              <a:rPr lang="en-US" dirty="0" err="1" smtClean="0">
                <a:solidFill>
                  <a:schemeClr val="tx2">
                    <a:lumMod val="75000"/>
                  </a:schemeClr>
                </a:solidFill>
              </a:rPr>
              <a:t>th</a:t>
            </a:r>
            <a:r>
              <a:rPr lang="pl-PL" dirty="0" err="1" smtClean="0">
                <a:solidFill>
                  <a:schemeClr val="tx2">
                    <a:lumMod val="75000"/>
                  </a:schemeClr>
                </a:solidFill>
              </a:rPr>
              <a:t>at</a:t>
            </a:r>
            <a:r>
              <a:rPr lang="en-US" dirty="0" smtClean="0">
                <a:solidFill>
                  <a:schemeClr val="tx2">
                    <a:lumMod val="75000"/>
                  </a:schemeClr>
                </a:solidFill>
              </a:rPr>
              <a:t> </a:t>
            </a:r>
            <a:r>
              <a:rPr lang="en-US" dirty="0" smtClean="0">
                <a:solidFill>
                  <a:schemeClr val="tx2">
                    <a:lumMod val="75000"/>
                  </a:schemeClr>
                </a:solidFill>
              </a:rPr>
              <a:t>day</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6626" name="Picture 2" descr="DSC01355"/>
          <p:cNvPicPr>
            <a:picLocks noChangeAspect="1" noChangeArrowheads="1"/>
          </p:cNvPicPr>
          <p:nvPr/>
        </p:nvPicPr>
        <p:blipFill>
          <a:blip r:embed="rId3" cstate="print"/>
          <a:srcRect l="11213" r="32087"/>
          <a:stretch>
            <a:fillRect/>
          </a:stretch>
        </p:blipFill>
        <p:spPr bwMode="auto">
          <a:xfrm>
            <a:off x="467544" y="1700808"/>
            <a:ext cx="3483987" cy="4608512"/>
          </a:xfrm>
          <a:prstGeom prst="rect">
            <a:avLst/>
          </a:prstGeom>
          <a:noFill/>
        </p:spPr>
      </p:pic>
      <p:pic>
        <p:nvPicPr>
          <p:cNvPr id="26628" name="Picture 4" descr="DSC01344"/>
          <p:cNvPicPr>
            <a:picLocks noChangeAspect="1" noChangeArrowheads="1"/>
          </p:cNvPicPr>
          <p:nvPr/>
        </p:nvPicPr>
        <p:blipFill>
          <a:blip r:embed="rId4" cstate="print"/>
          <a:srcRect/>
          <a:stretch>
            <a:fillRect/>
          </a:stretch>
        </p:blipFill>
        <p:spPr bwMode="auto">
          <a:xfrm>
            <a:off x="1547664"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8"/>
                                        </p:tgtEl>
                                        <p:attrNameLst>
                                          <p:attrName>style.visibility</p:attrName>
                                        </p:attrNameLst>
                                      </p:cBhvr>
                                      <p:to>
                                        <p:strVal val="visible"/>
                                      </p:to>
                                    </p:set>
                                    <p:anim calcmode="lin" valueType="num">
                                      <p:cBhvr additive="base">
                                        <p:cTn id="25" dur="500" fill="hold"/>
                                        <p:tgtEl>
                                          <p:spTgt spid="26628"/>
                                        </p:tgtEl>
                                        <p:attrNameLst>
                                          <p:attrName>ppt_x</p:attrName>
                                        </p:attrNameLst>
                                      </p:cBhvr>
                                      <p:tavLst>
                                        <p:tav tm="0">
                                          <p:val>
                                            <p:strVal val="#ppt_x"/>
                                          </p:val>
                                        </p:tav>
                                        <p:tav tm="100000">
                                          <p:val>
                                            <p:strVal val="#ppt_x"/>
                                          </p:val>
                                        </p:tav>
                                      </p:tavLst>
                                    </p:anim>
                                    <p:anim calcmode="lin" valueType="num">
                                      <p:cBhvr additive="base">
                                        <p:cTn id="26"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pl-PL" sz="5400" dirty="0" smtClean="0">
                <a:solidFill>
                  <a:schemeClr val="tx2"/>
                </a:solidFill>
              </a:rPr>
              <a:t>St. Andrew Disco</a:t>
            </a:r>
            <a:endParaRPr lang="en-US" sz="5400" dirty="0">
              <a:solidFill>
                <a:schemeClr val="tx2"/>
              </a:solidFill>
            </a:endParaRPr>
          </a:p>
        </p:txBody>
      </p:sp>
      <p:sp>
        <p:nvSpPr>
          <p:cNvPr id="3" name="Symbol zastępczy zawartości 2"/>
          <p:cNvSpPr>
            <a:spLocks noGrp="1"/>
          </p:cNvSpPr>
          <p:nvPr>
            <p:ph idx="1"/>
          </p:nvPr>
        </p:nvSpPr>
        <p:spPr>
          <a:xfrm>
            <a:off x="4716016" y="1772816"/>
            <a:ext cx="3826768" cy="4709120"/>
          </a:xfrm>
        </p:spPr>
        <p:txBody>
          <a:bodyPr>
            <a:normAutofit/>
          </a:bodyPr>
          <a:lstStyle/>
          <a:p>
            <a:pPr algn="just"/>
            <a:r>
              <a:rPr lang="en-US" dirty="0" smtClean="0">
                <a:solidFill>
                  <a:schemeClr val="tx2">
                    <a:lumMod val="75000"/>
                  </a:schemeClr>
                </a:solidFill>
              </a:rPr>
              <a:t>We foretell many things to each other on it</a:t>
            </a:r>
          </a:p>
          <a:p>
            <a:pPr algn="just"/>
            <a:r>
              <a:rPr lang="en-US" dirty="0" smtClean="0">
                <a:solidFill>
                  <a:schemeClr val="tx2">
                    <a:lumMod val="75000"/>
                  </a:schemeClr>
                </a:solidFill>
              </a:rPr>
              <a:t>Every year near 30th of November in our school is St. Andrew Disco</a:t>
            </a:r>
          </a:p>
          <a:p>
            <a:pPr algn="just"/>
            <a:r>
              <a:rPr lang="en-US" dirty="0" smtClean="0">
                <a:solidFill>
                  <a:schemeClr val="tx2">
                    <a:lumMod val="75000"/>
                  </a:schemeClr>
                </a:solidFill>
              </a:rPr>
              <a:t>If you come </a:t>
            </a:r>
            <a:r>
              <a:rPr lang="pl-PL" dirty="0" smtClean="0">
                <a:solidFill>
                  <a:schemeClr val="tx2">
                    <a:lumMod val="75000"/>
                  </a:schemeClr>
                </a:solidFill>
              </a:rPr>
              <a:t>t</a:t>
            </a:r>
            <a:r>
              <a:rPr lang="en-US" dirty="0" smtClean="0">
                <a:solidFill>
                  <a:schemeClr val="tx2">
                    <a:lumMod val="75000"/>
                  </a:schemeClr>
                </a:solidFill>
              </a:rPr>
              <a:t>o </a:t>
            </a:r>
            <a:r>
              <a:rPr lang="en-US" dirty="0" smtClean="0">
                <a:solidFill>
                  <a:schemeClr val="tx2">
                    <a:lumMod val="75000"/>
                  </a:schemeClr>
                </a:solidFill>
              </a:rPr>
              <a:t>this party you will know name of your wife/husband, your job, what mark of car you will have, what dress you will have on your wedding etc</a:t>
            </a:r>
            <a:r>
              <a:rPr lang="en-US" dirty="0" smtClean="0">
                <a:solidFill>
                  <a:schemeClr val="tx2">
                    <a:lumMod val="75000"/>
                  </a:schemeClr>
                </a:solidFill>
              </a:rPr>
              <a:t>.</a:t>
            </a:r>
            <a:endParaRPr lang="en-US" dirty="0" smtClean="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7650" name="Picture 2" descr="DSC01486"/>
          <p:cNvPicPr>
            <a:picLocks noChangeAspect="1" noChangeArrowheads="1"/>
          </p:cNvPicPr>
          <p:nvPr/>
        </p:nvPicPr>
        <p:blipFill>
          <a:blip r:embed="rId3" cstate="print"/>
          <a:srcRect l="16537" r="18495"/>
          <a:stretch>
            <a:fillRect/>
          </a:stretch>
        </p:blipFill>
        <p:spPr bwMode="auto">
          <a:xfrm>
            <a:off x="539552" y="1844824"/>
            <a:ext cx="3960440" cy="4572000"/>
          </a:xfrm>
          <a:prstGeom prst="rect">
            <a:avLst/>
          </a:prstGeom>
          <a:noFill/>
        </p:spPr>
      </p:pic>
      <p:pic>
        <p:nvPicPr>
          <p:cNvPr id="27652" name="Picture 4" descr="DSC01504"/>
          <p:cNvPicPr>
            <a:picLocks noChangeAspect="1" noChangeArrowheads="1"/>
          </p:cNvPicPr>
          <p:nvPr/>
        </p:nvPicPr>
        <p:blipFill>
          <a:blip r:embed="rId4" cstate="print"/>
          <a:srcRect/>
          <a:stretch>
            <a:fillRect/>
          </a:stretch>
        </p:blipFill>
        <p:spPr bwMode="auto">
          <a:xfrm>
            <a:off x="2123728" y="188640"/>
            <a:ext cx="4572000" cy="6096001"/>
          </a:xfrm>
          <a:prstGeom prst="rect">
            <a:avLst/>
          </a:prstGeom>
          <a:noFill/>
        </p:spPr>
      </p:pic>
      <p:pic>
        <p:nvPicPr>
          <p:cNvPr id="27654" name="Picture 6" descr="DSC01466"/>
          <p:cNvPicPr>
            <a:picLocks noChangeAspect="1" noChangeArrowheads="1"/>
          </p:cNvPicPr>
          <p:nvPr/>
        </p:nvPicPr>
        <p:blipFill>
          <a:blip r:embed="rId5" cstate="print"/>
          <a:srcRect/>
          <a:stretch>
            <a:fillRect/>
          </a:stretch>
        </p:blipFill>
        <p:spPr bwMode="auto">
          <a:xfrm>
            <a:off x="1043608" y="980728"/>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2"/>
                                        </p:tgtEl>
                                        <p:attrNameLst>
                                          <p:attrName>style.visibility</p:attrName>
                                        </p:attrNameLst>
                                      </p:cBhvr>
                                      <p:to>
                                        <p:strVal val="visible"/>
                                      </p:to>
                                    </p:set>
                                    <p:anim calcmode="lin" valueType="num">
                                      <p:cBhvr additive="base">
                                        <p:cTn id="25" dur="500" fill="hold"/>
                                        <p:tgtEl>
                                          <p:spTgt spid="27652"/>
                                        </p:tgtEl>
                                        <p:attrNameLst>
                                          <p:attrName>ppt_x</p:attrName>
                                        </p:attrNameLst>
                                      </p:cBhvr>
                                      <p:tavLst>
                                        <p:tav tm="0">
                                          <p:val>
                                            <p:strVal val="#ppt_x"/>
                                          </p:val>
                                        </p:tav>
                                        <p:tav tm="100000">
                                          <p:val>
                                            <p:strVal val="#ppt_x"/>
                                          </p:val>
                                        </p:tav>
                                      </p:tavLst>
                                    </p:anim>
                                    <p:anim calcmode="lin" valueType="num">
                                      <p:cBhvr additive="base">
                                        <p:cTn id="26"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4"/>
                                        </p:tgtEl>
                                        <p:attrNameLst>
                                          <p:attrName>style.visibility</p:attrName>
                                        </p:attrNameLst>
                                      </p:cBhvr>
                                      <p:to>
                                        <p:strVal val="visible"/>
                                      </p:to>
                                    </p:set>
                                    <p:anim calcmode="lin" valueType="num">
                                      <p:cBhvr additive="base">
                                        <p:cTn id="31" dur="500" fill="hold"/>
                                        <p:tgtEl>
                                          <p:spTgt spid="27654"/>
                                        </p:tgtEl>
                                        <p:attrNameLst>
                                          <p:attrName>ppt_x</p:attrName>
                                        </p:attrNameLst>
                                      </p:cBhvr>
                                      <p:tavLst>
                                        <p:tav tm="0">
                                          <p:val>
                                            <p:strVal val="#ppt_x"/>
                                          </p:val>
                                        </p:tav>
                                        <p:tav tm="100000">
                                          <p:val>
                                            <p:strVal val="#ppt_x"/>
                                          </p:val>
                                        </p:tav>
                                      </p:tavLst>
                                    </p:anim>
                                    <p:anim calcmode="lin" valueType="num">
                                      <p:cBhvr additive="base">
                                        <p:cTn id="32"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188640"/>
            <a:ext cx="7272808" cy="1368152"/>
          </a:xfrm>
        </p:spPr>
        <p:txBody>
          <a:bodyPr/>
          <a:lstStyle/>
          <a:p>
            <a:pPr lvl="0" algn="ctr"/>
            <a:r>
              <a:rPr lang="en-US" sz="5400" dirty="0" smtClean="0">
                <a:solidFill>
                  <a:schemeClr val="tx2"/>
                </a:solidFill>
              </a:rPr>
              <a:t>Class’ Christmas Eve</a:t>
            </a:r>
            <a:endParaRPr lang="en-US" sz="5400" dirty="0">
              <a:solidFill>
                <a:schemeClr val="tx2"/>
              </a:solidFill>
            </a:endParaRPr>
          </a:p>
        </p:txBody>
      </p:sp>
      <p:sp>
        <p:nvSpPr>
          <p:cNvPr id="3" name="Symbol zastępczy zawartości 2"/>
          <p:cNvSpPr>
            <a:spLocks noGrp="1"/>
          </p:cNvSpPr>
          <p:nvPr>
            <p:ph idx="1"/>
          </p:nvPr>
        </p:nvSpPr>
        <p:spPr>
          <a:xfrm>
            <a:off x="5004048" y="2276872"/>
            <a:ext cx="3826768" cy="4061048"/>
          </a:xfrm>
        </p:spPr>
        <p:txBody>
          <a:bodyPr>
            <a:normAutofit/>
          </a:bodyPr>
          <a:lstStyle/>
          <a:p>
            <a:pPr algn="just"/>
            <a:r>
              <a:rPr lang="en-US" dirty="0" smtClean="0">
                <a:solidFill>
                  <a:schemeClr val="tx2">
                    <a:lumMod val="75000"/>
                  </a:schemeClr>
                </a:solidFill>
              </a:rPr>
              <a:t>Last day at school before Christmas break all classes from our school have their own Christmas dinner</a:t>
            </a:r>
          </a:p>
          <a:p>
            <a:pPr algn="just"/>
            <a:r>
              <a:rPr lang="en-US" dirty="0" smtClean="0">
                <a:solidFill>
                  <a:schemeClr val="tx2">
                    <a:lumMod val="75000"/>
                  </a:schemeClr>
                </a:solidFill>
              </a:rPr>
              <a:t>Students bring to school cakes, salads and other dishes</a:t>
            </a:r>
          </a:p>
          <a:p>
            <a:pPr algn="just"/>
            <a:r>
              <a:rPr lang="en-US" dirty="0" smtClean="0">
                <a:solidFill>
                  <a:schemeClr val="tx2">
                    <a:lumMod val="75000"/>
                  </a:schemeClr>
                </a:solidFill>
              </a:rPr>
              <a:t>Then we are sitting near decorated table and eat together</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050" name="Picture 2" descr="DSC01790"/>
          <p:cNvPicPr>
            <a:picLocks noChangeAspect="1" noChangeArrowheads="1"/>
          </p:cNvPicPr>
          <p:nvPr/>
        </p:nvPicPr>
        <p:blipFill>
          <a:blip r:embed="rId3" cstate="print"/>
          <a:srcRect r="23220"/>
          <a:stretch>
            <a:fillRect/>
          </a:stretch>
        </p:blipFill>
        <p:spPr bwMode="auto">
          <a:xfrm>
            <a:off x="323528" y="2060848"/>
            <a:ext cx="4533086" cy="4427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G_2378"/>
          <p:cNvPicPr>
            <a:picLocks noChangeAspect="1" noChangeArrowheads="1"/>
          </p:cNvPicPr>
          <p:nvPr/>
        </p:nvPicPr>
        <p:blipFill>
          <a:blip r:embed="rId2" cstate="print"/>
          <a:srcRect l="27168" r="17314"/>
          <a:stretch>
            <a:fillRect/>
          </a:stretch>
        </p:blipFill>
        <p:spPr bwMode="auto">
          <a:xfrm>
            <a:off x="611560" y="1844824"/>
            <a:ext cx="3672408" cy="4413319"/>
          </a:xfrm>
          <a:prstGeom prst="rect">
            <a:avLst/>
          </a:prstGeom>
          <a:noFill/>
        </p:spPr>
      </p:pic>
      <p:sp>
        <p:nvSpPr>
          <p:cNvPr id="2" name="Tytuł 1"/>
          <p:cNvSpPr>
            <a:spLocks noGrp="1"/>
          </p:cNvSpPr>
          <p:nvPr>
            <p:ph type="title"/>
          </p:nvPr>
        </p:nvSpPr>
        <p:spPr>
          <a:xfrm>
            <a:off x="1475656" y="188640"/>
            <a:ext cx="7272808" cy="1368152"/>
          </a:xfrm>
        </p:spPr>
        <p:txBody>
          <a:bodyPr/>
          <a:lstStyle/>
          <a:p>
            <a:pPr lvl="0" algn="ctr"/>
            <a:r>
              <a:rPr lang="en-US" sz="6600" dirty="0" smtClean="0">
                <a:solidFill>
                  <a:schemeClr val="tx2"/>
                </a:solidFill>
              </a:rPr>
              <a:t>White School</a:t>
            </a:r>
            <a:endParaRPr lang="en-US" sz="6600" dirty="0">
              <a:solidFill>
                <a:schemeClr val="tx2"/>
              </a:solidFill>
            </a:endParaRPr>
          </a:p>
        </p:txBody>
      </p:sp>
      <p:sp>
        <p:nvSpPr>
          <p:cNvPr id="3" name="Symbol zastępczy zawartości 2"/>
          <p:cNvSpPr>
            <a:spLocks noGrp="1"/>
          </p:cNvSpPr>
          <p:nvPr>
            <p:ph idx="1"/>
          </p:nvPr>
        </p:nvSpPr>
        <p:spPr>
          <a:xfrm>
            <a:off x="4355976" y="1484784"/>
            <a:ext cx="4402832" cy="4709120"/>
          </a:xfrm>
        </p:spPr>
        <p:txBody>
          <a:bodyPr>
            <a:normAutofit/>
          </a:bodyPr>
          <a:lstStyle/>
          <a:p>
            <a:pPr algn="just"/>
            <a:r>
              <a:rPr lang="en-US" dirty="0" smtClean="0">
                <a:solidFill>
                  <a:schemeClr val="tx2">
                    <a:lumMod val="75000"/>
                  </a:schemeClr>
                </a:solidFill>
              </a:rPr>
              <a:t>Every year in December or January volunteers go on the White School</a:t>
            </a:r>
          </a:p>
          <a:p>
            <a:pPr algn="just"/>
            <a:r>
              <a:rPr lang="en-US" dirty="0" smtClean="0">
                <a:solidFill>
                  <a:schemeClr val="tx2">
                    <a:lumMod val="75000"/>
                  </a:schemeClr>
                </a:solidFill>
              </a:rPr>
              <a:t>White School </a:t>
            </a:r>
            <a:r>
              <a:rPr lang="en-US" dirty="0" smtClean="0">
                <a:solidFill>
                  <a:schemeClr val="tx2">
                    <a:lumMod val="75000"/>
                  </a:schemeClr>
                </a:solidFill>
              </a:rPr>
              <a:t>take</a:t>
            </a:r>
            <a:r>
              <a:rPr lang="pl-PL" dirty="0" smtClean="0">
                <a:solidFill>
                  <a:schemeClr val="tx2">
                    <a:lumMod val="75000"/>
                  </a:schemeClr>
                </a:solidFill>
              </a:rPr>
              <a:t>s</a:t>
            </a:r>
            <a:r>
              <a:rPr lang="en-US" dirty="0" smtClean="0">
                <a:solidFill>
                  <a:schemeClr val="tx2">
                    <a:lumMod val="75000"/>
                  </a:schemeClr>
                </a:solidFill>
              </a:rPr>
              <a:t> </a:t>
            </a:r>
            <a:r>
              <a:rPr lang="en-US" dirty="0" smtClean="0">
                <a:solidFill>
                  <a:schemeClr val="tx2">
                    <a:lumMod val="75000"/>
                  </a:schemeClr>
                </a:solidFill>
              </a:rPr>
              <a:t>place in </a:t>
            </a:r>
            <a:r>
              <a:rPr lang="en-US" dirty="0" err="1" smtClean="0">
                <a:solidFill>
                  <a:schemeClr val="tx2">
                    <a:lumMod val="75000"/>
                  </a:schemeClr>
                </a:solidFill>
              </a:rPr>
              <a:t>Bialka</a:t>
            </a:r>
            <a:r>
              <a:rPr lang="en-US" dirty="0" smtClean="0">
                <a:solidFill>
                  <a:schemeClr val="tx2">
                    <a:lumMod val="75000"/>
                  </a:schemeClr>
                </a:solidFill>
              </a:rPr>
              <a:t> </a:t>
            </a:r>
            <a:r>
              <a:rPr lang="en-US" dirty="0" err="1" smtClean="0">
                <a:solidFill>
                  <a:schemeClr val="tx2">
                    <a:lumMod val="75000"/>
                  </a:schemeClr>
                </a:solidFill>
              </a:rPr>
              <a:t>Tatrzanska</a:t>
            </a:r>
            <a:r>
              <a:rPr lang="en-US" dirty="0" smtClean="0">
                <a:solidFill>
                  <a:schemeClr val="tx2">
                    <a:lumMod val="75000"/>
                  </a:schemeClr>
                </a:solidFill>
              </a:rPr>
              <a:t>, which is </a:t>
            </a:r>
            <a:r>
              <a:rPr lang="en-US" dirty="0" smtClean="0">
                <a:solidFill>
                  <a:schemeClr val="tx2">
                    <a:lumMod val="75000"/>
                  </a:schemeClr>
                </a:solidFill>
              </a:rPr>
              <a:t>in </a:t>
            </a:r>
            <a:r>
              <a:rPr lang="en-US" dirty="0" smtClean="0">
                <a:solidFill>
                  <a:schemeClr val="tx2">
                    <a:lumMod val="75000"/>
                  </a:schemeClr>
                </a:solidFill>
              </a:rPr>
              <a:t>the mountains</a:t>
            </a:r>
          </a:p>
          <a:p>
            <a:pPr algn="just"/>
            <a:r>
              <a:rPr lang="en-US" dirty="0" smtClean="0">
                <a:solidFill>
                  <a:schemeClr val="tx2">
                    <a:lumMod val="75000"/>
                  </a:schemeClr>
                </a:solidFill>
              </a:rPr>
              <a:t>Students are learning how to </a:t>
            </a:r>
            <a:r>
              <a:rPr lang="en-US" dirty="0" smtClean="0">
                <a:solidFill>
                  <a:schemeClr val="tx2">
                    <a:lumMod val="75000"/>
                  </a:schemeClr>
                </a:solidFill>
              </a:rPr>
              <a:t>ski, snowboard, </a:t>
            </a:r>
            <a:r>
              <a:rPr lang="en-US" dirty="0" smtClean="0">
                <a:solidFill>
                  <a:schemeClr val="tx2">
                    <a:lumMod val="75000"/>
                  </a:schemeClr>
                </a:solidFill>
              </a:rPr>
              <a:t>etc.</a:t>
            </a:r>
          </a:p>
          <a:p>
            <a:pPr algn="just"/>
            <a:r>
              <a:rPr lang="en-US" dirty="0" smtClean="0">
                <a:solidFill>
                  <a:schemeClr val="tx2">
                    <a:lumMod val="75000"/>
                  </a:schemeClr>
                </a:solidFill>
              </a:rPr>
              <a:t>It takes one week</a:t>
            </a:r>
            <a:endParaRPr lang="pl-PL" dirty="0" smtClean="0">
              <a:solidFill>
                <a:schemeClr val="tx2">
                  <a:lumMod val="75000"/>
                </a:schemeClr>
              </a:solidFill>
            </a:endParaRPr>
          </a:p>
          <a:p>
            <a:pPr algn="just"/>
            <a:r>
              <a:rPr lang="en-US" dirty="0" smtClean="0">
                <a:solidFill>
                  <a:schemeClr val="tx2">
                    <a:lumMod val="75000"/>
                  </a:schemeClr>
                </a:solidFill>
              </a:rPr>
              <a:t>Then in March there </a:t>
            </a:r>
            <a:r>
              <a:rPr lang="pl-PL" dirty="0" err="1" smtClean="0">
                <a:solidFill>
                  <a:schemeClr val="tx2">
                    <a:lumMod val="75000"/>
                  </a:schemeClr>
                </a:solidFill>
              </a:rPr>
              <a:t>is</a:t>
            </a:r>
            <a:r>
              <a:rPr lang="en-US" dirty="0" smtClean="0">
                <a:solidFill>
                  <a:schemeClr val="tx2">
                    <a:lumMod val="75000"/>
                  </a:schemeClr>
                </a:solidFill>
              </a:rPr>
              <a:t> </a:t>
            </a:r>
            <a:r>
              <a:rPr lang="en-US" dirty="0" smtClean="0">
                <a:solidFill>
                  <a:schemeClr val="tx2">
                    <a:lumMod val="75000"/>
                  </a:schemeClr>
                </a:solidFill>
              </a:rPr>
              <a:t>a competition from winter school</a:t>
            </a:r>
          </a:p>
        </p:txBody>
      </p:sp>
      <p:pic>
        <p:nvPicPr>
          <p:cNvPr id="4" name="Picture 2" descr="http://www.sp24sto.edu.pl/pictures/tarcza1.png"/>
          <p:cNvPicPr>
            <a:picLocks noChangeAspect="1" noChangeArrowheads="1"/>
          </p:cNvPicPr>
          <p:nvPr/>
        </p:nvPicPr>
        <p:blipFill>
          <a:blip r:embed="rId3" cstate="print"/>
          <a:srcRect/>
          <a:stretch>
            <a:fillRect/>
          </a:stretch>
        </p:blipFill>
        <p:spPr bwMode="auto">
          <a:xfrm>
            <a:off x="323528" y="188640"/>
            <a:ext cx="936104" cy="829315"/>
          </a:xfrm>
          <a:prstGeom prst="rect">
            <a:avLst/>
          </a:prstGeom>
          <a:noFill/>
        </p:spPr>
      </p:pic>
      <p:pic>
        <p:nvPicPr>
          <p:cNvPr id="1028" name="Picture 4" descr="IMG_2393"/>
          <p:cNvPicPr>
            <a:picLocks noChangeAspect="1" noChangeArrowheads="1"/>
          </p:cNvPicPr>
          <p:nvPr/>
        </p:nvPicPr>
        <p:blipFill>
          <a:blip r:embed="rId4" cstate="print"/>
          <a:srcRect/>
          <a:stretch>
            <a:fillRect/>
          </a:stretch>
        </p:blipFill>
        <p:spPr bwMode="auto">
          <a:xfrm>
            <a:off x="971600" y="1916832"/>
            <a:ext cx="6096000" cy="4067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668344" cy="1368152"/>
          </a:xfrm>
        </p:spPr>
        <p:txBody>
          <a:bodyPr/>
          <a:lstStyle/>
          <a:p>
            <a:pPr lvl="0" algn="ctr"/>
            <a:r>
              <a:rPr lang="en-US" sz="5000" dirty="0" smtClean="0">
                <a:solidFill>
                  <a:schemeClr val="tx2"/>
                </a:solidFill>
              </a:rPr>
              <a:t>New Year’s Concert</a:t>
            </a:r>
            <a:endParaRPr lang="en-US" sz="5000" dirty="0">
              <a:solidFill>
                <a:schemeClr val="tx2"/>
              </a:solidFill>
            </a:endParaRPr>
          </a:p>
        </p:txBody>
      </p:sp>
      <p:sp>
        <p:nvSpPr>
          <p:cNvPr id="3" name="Symbol zastępczy zawartości 2"/>
          <p:cNvSpPr>
            <a:spLocks noGrp="1"/>
          </p:cNvSpPr>
          <p:nvPr>
            <p:ph idx="1"/>
          </p:nvPr>
        </p:nvSpPr>
        <p:spPr>
          <a:xfrm>
            <a:off x="4860032" y="1484784"/>
            <a:ext cx="3898776" cy="4709120"/>
          </a:xfrm>
        </p:spPr>
        <p:txBody>
          <a:bodyPr>
            <a:normAutofit/>
          </a:bodyPr>
          <a:lstStyle/>
          <a:p>
            <a:pPr algn="just"/>
            <a:r>
              <a:rPr lang="en-US" dirty="0" smtClean="0">
                <a:solidFill>
                  <a:schemeClr val="tx2">
                    <a:lumMod val="75000"/>
                  </a:schemeClr>
                </a:solidFill>
              </a:rPr>
              <a:t>New Year’s concert is very important day at school</a:t>
            </a:r>
          </a:p>
          <a:p>
            <a:pPr algn="just"/>
            <a:r>
              <a:rPr lang="en-US" dirty="0" smtClean="0">
                <a:solidFill>
                  <a:schemeClr val="tx2">
                    <a:lumMod val="75000"/>
                  </a:schemeClr>
                </a:solidFill>
              </a:rPr>
              <a:t>All classes 1-3 </a:t>
            </a:r>
            <a:r>
              <a:rPr lang="en-US" dirty="0" smtClean="0">
                <a:solidFill>
                  <a:schemeClr val="tx2">
                    <a:lumMod val="75000"/>
                  </a:schemeClr>
                </a:solidFill>
              </a:rPr>
              <a:t>prepare </a:t>
            </a:r>
            <a:r>
              <a:rPr lang="en-US" dirty="0" smtClean="0">
                <a:solidFill>
                  <a:schemeClr val="tx2">
                    <a:lumMod val="75000"/>
                  </a:schemeClr>
                </a:solidFill>
              </a:rPr>
              <a:t>some </a:t>
            </a:r>
            <a:r>
              <a:rPr lang="en-US" dirty="0" smtClean="0">
                <a:solidFill>
                  <a:schemeClr val="tx2">
                    <a:lumMod val="75000"/>
                  </a:schemeClr>
                </a:solidFill>
              </a:rPr>
              <a:t>play</a:t>
            </a:r>
            <a:r>
              <a:rPr lang="pl-PL" dirty="0" smtClean="0">
                <a:solidFill>
                  <a:schemeClr val="tx2">
                    <a:lumMod val="75000"/>
                  </a:schemeClr>
                </a:solidFill>
              </a:rPr>
              <a:t>s</a:t>
            </a:r>
            <a:r>
              <a:rPr lang="en-US" dirty="0" smtClean="0">
                <a:solidFill>
                  <a:schemeClr val="tx2">
                    <a:lumMod val="75000"/>
                  </a:schemeClr>
                </a:solidFill>
              </a:rPr>
              <a:t> </a:t>
            </a:r>
            <a:r>
              <a:rPr lang="en-US" dirty="0" smtClean="0">
                <a:solidFill>
                  <a:schemeClr val="tx2">
                    <a:lumMod val="75000"/>
                  </a:schemeClr>
                </a:solidFill>
              </a:rPr>
              <a:t>or they </a:t>
            </a:r>
            <a:r>
              <a:rPr lang="en-US" dirty="0" smtClean="0">
                <a:solidFill>
                  <a:schemeClr val="tx2">
                    <a:lumMod val="75000"/>
                  </a:schemeClr>
                </a:solidFill>
              </a:rPr>
              <a:t>sing </a:t>
            </a:r>
            <a:r>
              <a:rPr lang="en-US" dirty="0" smtClean="0">
                <a:solidFill>
                  <a:schemeClr val="tx2">
                    <a:lumMod val="75000"/>
                  </a:schemeClr>
                </a:solidFill>
              </a:rPr>
              <a:t>some songs and </a:t>
            </a:r>
            <a:r>
              <a:rPr lang="en-US" dirty="0" smtClean="0">
                <a:solidFill>
                  <a:schemeClr val="tx2">
                    <a:lumMod val="75000"/>
                  </a:schemeClr>
                </a:solidFill>
              </a:rPr>
              <a:t>tell </a:t>
            </a:r>
            <a:r>
              <a:rPr lang="en-US" dirty="0" smtClean="0">
                <a:solidFill>
                  <a:schemeClr val="tx2">
                    <a:lumMod val="75000"/>
                  </a:schemeClr>
                </a:solidFill>
              </a:rPr>
              <a:t>some poems</a:t>
            </a:r>
          </a:p>
          <a:p>
            <a:pPr algn="just"/>
            <a:r>
              <a:rPr lang="en-US" dirty="0" smtClean="0">
                <a:solidFill>
                  <a:schemeClr val="tx2">
                    <a:lumMod val="75000"/>
                  </a:schemeClr>
                </a:solidFill>
              </a:rPr>
              <a:t>There are people who </a:t>
            </a:r>
            <a:r>
              <a:rPr lang="en-US" dirty="0" smtClean="0">
                <a:solidFill>
                  <a:schemeClr val="tx2">
                    <a:lumMod val="75000"/>
                  </a:schemeClr>
                </a:solidFill>
              </a:rPr>
              <a:t>sing </a:t>
            </a:r>
            <a:r>
              <a:rPr lang="en-US" dirty="0" smtClean="0">
                <a:solidFill>
                  <a:schemeClr val="tx2">
                    <a:lumMod val="75000"/>
                  </a:schemeClr>
                </a:solidFill>
              </a:rPr>
              <a:t>alone</a:t>
            </a:r>
          </a:p>
          <a:p>
            <a:pPr algn="just"/>
            <a:r>
              <a:rPr lang="en-US" dirty="0" smtClean="0">
                <a:solidFill>
                  <a:schemeClr val="tx2">
                    <a:lumMod val="75000"/>
                  </a:schemeClr>
                </a:solidFill>
              </a:rPr>
              <a:t>Our students </a:t>
            </a:r>
            <a:r>
              <a:rPr lang="en-US" dirty="0" smtClean="0">
                <a:solidFill>
                  <a:schemeClr val="tx2">
                    <a:lumMod val="75000"/>
                  </a:schemeClr>
                </a:solidFill>
              </a:rPr>
              <a:t>also </a:t>
            </a:r>
            <a:r>
              <a:rPr lang="en-US" dirty="0" err="1" smtClean="0">
                <a:solidFill>
                  <a:schemeClr val="tx2">
                    <a:lumMod val="75000"/>
                  </a:schemeClr>
                </a:solidFill>
              </a:rPr>
              <a:t>tel</a:t>
            </a:r>
            <a:r>
              <a:rPr lang="pl-PL" dirty="0" smtClean="0">
                <a:solidFill>
                  <a:schemeClr val="tx2">
                    <a:lumMod val="75000"/>
                  </a:schemeClr>
                </a:solidFill>
              </a:rPr>
              <a:t>l</a:t>
            </a:r>
            <a:r>
              <a:rPr lang="en-US" dirty="0" smtClean="0">
                <a:solidFill>
                  <a:schemeClr val="tx2">
                    <a:lumMod val="75000"/>
                  </a:schemeClr>
                </a:solidFill>
              </a:rPr>
              <a:t> </a:t>
            </a:r>
            <a:r>
              <a:rPr lang="en-US" dirty="0" smtClean="0">
                <a:solidFill>
                  <a:schemeClr val="tx2">
                    <a:lumMod val="75000"/>
                  </a:schemeClr>
                </a:solidFill>
              </a:rPr>
              <a:t>about our school, about new </a:t>
            </a:r>
            <a:r>
              <a:rPr lang="en-US" dirty="0" smtClean="0">
                <a:solidFill>
                  <a:schemeClr val="tx2">
                    <a:lumMod val="75000"/>
                  </a:schemeClr>
                </a:solidFill>
              </a:rPr>
              <a:t>projects</a:t>
            </a:r>
            <a:r>
              <a:rPr lang="pl-PL" dirty="0" smtClean="0">
                <a:solidFill>
                  <a:schemeClr val="tx2">
                    <a:lumMod val="75000"/>
                  </a:schemeClr>
                </a:solidFill>
              </a:rPr>
              <a:t> </a:t>
            </a:r>
            <a:r>
              <a:rPr lang="pl-PL" dirty="0" smtClean="0">
                <a:solidFill>
                  <a:schemeClr val="tx2">
                    <a:lumMod val="75000"/>
                  </a:schemeClr>
                </a:solidFill>
              </a:rPr>
              <a:t>and </a:t>
            </a:r>
            <a:r>
              <a:rPr lang="pl-PL" dirty="0" err="1" smtClean="0">
                <a:solidFill>
                  <a:schemeClr val="tx2">
                    <a:lumMod val="75000"/>
                  </a:schemeClr>
                </a:solidFill>
              </a:rPr>
              <a:t>other</a:t>
            </a:r>
            <a:r>
              <a:rPr lang="pl-PL" dirty="0" smtClean="0">
                <a:solidFill>
                  <a:schemeClr val="tx2">
                    <a:lumMod val="75000"/>
                  </a:schemeClr>
                </a:solidFill>
              </a:rPr>
              <a:t> </a:t>
            </a:r>
            <a:r>
              <a:rPr lang="pl-PL" dirty="0" err="1" smtClean="0">
                <a:solidFill>
                  <a:schemeClr val="tx2">
                    <a:lumMod val="75000"/>
                  </a:schemeClr>
                </a:solidFill>
              </a:rPr>
              <a:t>events</a:t>
            </a:r>
            <a:r>
              <a:rPr lang="pl-PL" dirty="0" smtClean="0">
                <a:solidFill>
                  <a:schemeClr val="tx2">
                    <a:lumMod val="75000"/>
                  </a:schemeClr>
                </a:solidFill>
              </a:rPr>
              <a:t> </a:t>
            </a:r>
            <a:r>
              <a:rPr lang="en-US" dirty="0" smtClean="0">
                <a:solidFill>
                  <a:schemeClr val="tx2">
                    <a:lumMod val="75000"/>
                  </a:schemeClr>
                </a:solidFill>
              </a:rPr>
              <a:t> </a:t>
            </a:r>
            <a:r>
              <a:rPr lang="en-US" dirty="0" smtClean="0">
                <a:solidFill>
                  <a:schemeClr val="tx2">
                    <a:lumMod val="75000"/>
                  </a:schemeClr>
                </a:solidFill>
              </a:rPr>
              <a:t>etc.</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1746" name="Picture 2" descr="13"/>
          <p:cNvPicPr>
            <a:picLocks noChangeAspect="1" noChangeArrowheads="1"/>
          </p:cNvPicPr>
          <p:nvPr/>
        </p:nvPicPr>
        <p:blipFill>
          <a:blip r:embed="rId3" cstate="print"/>
          <a:srcRect/>
          <a:stretch>
            <a:fillRect/>
          </a:stretch>
        </p:blipFill>
        <p:spPr bwMode="auto">
          <a:xfrm>
            <a:off x="611560" y="1484784"/>
            <a:ext cx="3590368" cy="4797152"/>
          </a:xfrm>
          <a:prstGeom prst="rect">
            <a:avLst/>
          </a:prstGeom>
          <a:noFill/>
        </p:spPr>
      </p:pic>
      <p:pic>
        <p:nvPicPr>
          <p:cNvPr id="31748" name="Picture 4" descr="15"/>
          <p:cNvPicPr>
            <a:picLocks noChangeAspect="1" noChangeArrowheads="1"/>
          </p:cNvPicPr>
          <p:nvPr/>
        </p:nvPicPr>
        <p:blipFill>
          <a:blip r:embed="rId4" cstate="print"/>
          <a:srcRect/>
          <a:stretch>
            <a:fillRect/>
          </a:stretch>
        </p:blipFill>
        <p:spPr bwMode="auto">
          <a:xfrm>
            <a:off x="683568" y="1628800"/>
            <a:ext cx="7198781" cy="4814186"/>
          </a:xfrm>
          <a:prstGeom prst="rect">
            <a:avLst/>
          </a:prstGeom>
          <a:noFill/>
        </p:spPr>
      </p:pic>
      <p:pic>
        <p:nvPicPr>
          <p:cNvPr id="31750" name="Picture 6" descr="23"/>
          <p:cNvPicPr>
            <a:picLocks noChangeAspect="1" noChangeArrowheads="1"/>
          </p:cNvPicPr>
          <p:nvPr/>
        </p:nvPicPr>
        <p:blipFill>
          <a:blip r:embed="rId5" cstate="print"/>
          <a:srcRect/>
          <a:stretch>
            <a:fillRect/>
          </a:stretch>
        </p:blipFill>
        <p:spPr bwMode="auto">
          <a:xfrm>
            <a:off x="1259632" y="1988840"/>
            <a:ext cx="6096000" cy="4314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8"/>
                                        </p:tgtEl>
                                        <p:attrNameLst>
                                          <p:attrName>style.visibility</p:attrName>
                                        </p:attrNameLst>
                                      </p:cBhvr>
                                      <p:to>
                                        <p:strVal val="visible"/>
                                      </p:to>
                                    </p:set>
                                    <p:anim calcmode="lin" valueType="num">
                                      <p:cBhvr additive="base">
                                        <p:cTn id="31" dur="500" fill="hold"/>
                                        <p:tgtEl>
                                          <p:spTgt spid="31748"/>
                                        </p:tgtEl>
                                        <p:attrNameLst>
                                          <p:attrName>ppt_x</p:attrName>
                                        </p:attrNameLst>
                                      </p:cBhvr>
                                      <p:tavLst>
                                        <p:tav tm="0">
                                          <p:val>
                                            <p:strVal val="#ppt_x"/>
                                          </p:val>
                                        </p:tav>
                                        <p:tav tm="100000">
                                          <p:val>
                                            <p:strVal val="#ppt_x"/>
                                          </p:val>
                                        </p:tav>
                                      </p:tavLst>
                                    </p:anim>
                                    <p:anim calcmode="lin" valueType="num">
                                      <p:cBhvr additive="base">
                                        <p:cTn id="32"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50"/>
                                        </p:tgtEl>
                                        <p:attrNameLst>
                                          <p:attrName>style.visibility</p:attrName>
                                        </p:attrNameLst>
                                      </p:cBhvr>
                                      <p:to>
                                        <p:strVal val="visible"/>
                                      </p:to>
                                    </p:set>
                                    <p:anim calcmode="lin" valueType="num">
                                      <p:cBhvr additive="base">
                                        <p:cTn id="37" dur="500" fill="hold"/>
                                        <p:tgtEl>
                                          <p:spTgt spid="31750"/>
                                        </p:tgtEl>
                                        <p:attrNameLst>
                                          <p:attrName>ppt_x</p:attrName>
                                        </p:attrNameLst>
                                      </p:cBhvr>
                                      <p:tavLst>
                                        <p:tav tm="0">
                                          <p:val>
                                            <p:strVal val="#ppt_x"/>
                                          </p:val>
                                        </p:tav>
                                        <p:tav tm="100000">
                                          <p:val>
                                            <p:strVal val="#ppt_x"/>
                                          </p:val>
                                        </p:tav>
                                      </p:tavLst>
                                    </p:anim>
                                    <p:anim calcmode="lin" valueType="num">
                                      <p:cBhvr additive="base">
                                        <p:cTn id="3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5656" y="0"/>
            <a:ext cx="7668344" cy="1368152"/>
          </a:xfrm>
        </p:spPr>
        <p:txBody>
          <a:bodyPr/>
          <a:lstStyle/>
          <a:p>
            <a:pPr lvl="0" algn="ctr"/>
            <a:r>
              <a:rPr lang="pl-PL" sz="6600" dirty="0" smtClean="0">
                <a:solidFill>
                  <a:schemeClr val="tx2"/>
                </a:solidFill>
              </a:rPr>
              <a:t>Carnival Bal</a:t>
            </a:r>
            <a:endParaRPr lang="en-US" sz="6600" dirty="0">
              <a:solidFill>
                <a:schemeClr val="tx2"/>
              </a:solidFill>
            </a:endParaRPr>
          </a:p>
        </p:txBody>
      </p:sp>
      <p:sp>
        <p:nvSpPr>
          <p:cNvPr id="3" name="Symbol zastępczy zawartości 2"/>
          <p:cNvSpPr>
            <a:spLocks noGrp="1"/>
          </p:cNvSpPr>
          <p:nvPr>
            <p:ph idx="1"/>
          </p:nvPr>
        </p:nvSpPr>
        <p:spPr>
          <a:xfrm>
            <a:off x="3851920" y="1340768"/>
            <a:ext cx="4906888" cy="4709120"/>
          </a:xfrm>
        </p:spPr>
        <p:txBody>
          <a:bodyPr>
            <a:normAutofit/>
          </a:bodyPr>
          <a:lstStyle/>
          <a:p>
            <a:pPr algn="just"/>
            <a:r>
              <a:rPr lang="en-GB" dirty="0" smtClean="0">
                <a:solidFill>
                  <a:schemeClr val="tx2">
                    <a:lumMod val="75000"/>
                  </a:schemeClr>
                </a:solidFill>
              </a:rPr>
              <a:t>During carnival volunteers from classes 4 – 6 leave their houses for one night because they go for </a:t>
            </a:r>
            <a:r>
              <a:rPr lang="pl-PL" dirty="0" smtClean="0">
                <a:solidFill>
                  <a:schemeClr val="tx2">
                    <a:lumMod val="75000"/>
                  </a:schemeClr>
                </a:solidFill>
              </a:rPr>
              <a:t>a </a:t>
            </a:r>
            <a:r>
              <a:rPr lang="en-GB" dirty="0" smtClean="0">
                <a:solidFill>
                  <a:schemeClr val="tx2">
                    <a:lumMod val="75000"/>
                  </a:schemeClr>
                </a:solidFill>
              </a:rPr>
              <a:t>party</a:t>
            </a:r>
            <a:r>
              <a:rPr lang="en-GB" dirty="0" smtClean="0">
                <a:solidFill>
                  <a:schemeClr val="tx2">
                    <a:lumMod val="75000"/>
                  </a:schemeClr>
                </a:solidFill>
              </a:rPr>
              <a:t>!</a:t>
            </a:r>
          </a:p>
          <a:p>
            <a:pPr algn="just"/>
            <a:r>
              <a:rPr lang="en-GB" dirty="0" smtClean="0">
                <a:solidFill>
                  <a:schemeClr val="tx2">
                    <a:lumMod val="75000"/>
                  </a:schemeClr>
                </a:solidFill>
              </a:rPr>
              <a:t>All balls </a:t>
            </a:r>
            <a:r>
              <a:rPr lang="en-GB" dirty="0" smtClean="0">
                <a:solidFill>
                  <a:schemeClr val="tx2">
                    <a:lumMod val="75000"/>
                  </a:schemeClr>
                </a:solidFill>
              </a:rPr>
              <a:t>ha</a:t>
            </a:r>
            <a:r>
              <a:rPr lang="pl-PL" dirty="0" err="1" smtClean="0">
                <a:solidFill>
                  <a:schemeClr val="tx2">
                    <a:lumMod val="75000"/>
                  </a:schemeClr>
                </a:solidFill>
              </a:rPr>
              <a:t>ve</a:t>
            </a:r>
            <a:r>
              <a:rPr lang="en-GB" dirty="0" smtClean="0">
                <a:solidFill>
                  <a:schemeClr val="tx2">
                    <a:lumMod val="75000"/>
                  </a:schemeClr>
                </a:solidFill>
              </a:rPr>
              <a:t> </a:t>
            </a:r>
            <a:r>
              <a:rPr lang="en-GB" dirty="0" smtClean="0">
                <a:solidFill>
                  <a:schemeClr val="tx2">
                    <a:lumMod val="75000"/>
                  </a:schemeClr>
                </a:solidFill>
              </a:rPr>
              <a:t>got </a:t>
            </a:r>
            <a:r>
              <a:rPr lang="pl-PL" dirty="0" err="1" smtClean="0">
                <a:solidFill>
                  <a:schemeClr val="tx2">
                    <a:lumMod val="75000"/>
                  </a:schemeClr>
                </a:solidFill>
              </a:rPr>
              <a:t>the</a:t>
            </a:r>
            <a:r>
              <a:rPr lang="pl-PL" dirty="0" smtClean="0">
                <a:solidFill>
                  <a:schemeClr val="tx2">
                    <a:lumMod val="75000"/>
                  </a:schemeClr>
                </a:solidFill>
              </a:rPr>
              <a:t> </a:t>
            </a:r>
            <a:r>
              <a:rPr lang="en-GB" dirty="0" smtClean="0">
                <a:solidFill>
                  <a:schemeClr val="tx2">
                    <a:lumMod val="75000"/>
                  </a:schemeClr>
                </a:solidFill>
              </a:rPr>
              <a:t>s</a:t>
            </a:r>
            <a:r>
              <a:rPr lang="pl-PL" dirty="0" smtClean="0">
                <a:solidFill>
                  <a:schemeClr val="tx2">
                    <a:lumMod val="75000"/>
                  </a:schemeClr>
                </a:solidFill>
              </a:rPr>
              <a:t>a</a:t>
            </a:r>
            <a:r>
              <a:rPr lang="en-GB" dirty="0" smtClean="0">
                <a:solidFill>
                  <a:schemeClr val="tx2">
                    <a:lumMod val="75000"/>
                  </a:schemeClr>
                </a:solidFill>
              </a:rPr>
              <a:t>me </a:t>
            </a:r>
            <a:r>
              <a:rPr lang="en-GB" dirty="0" smtClean="0">
                <a:solidFill>
                  <a:schemeClr val="tx2">
                    <a:lumMod val="75000"/>
                  </a:schemeClr>
                </a:solidFill>
              </a:rPr>
              <a:t>topic, for example „Stars” or „Daub”</a:t>
            </a:r>
          </a:p>
          <a:p>
            <a:pPr algn="just"/>
            <a:r>
              <a:rPr lang="en-GB" dirty="0" smtClean="0">
                <a:solidFill>
                  <a:schemeClr val="tx2">
                    <a:lumMod val="75000"/>
                  </a:schemeClr>
                </a:solidFill>
              </a:rPr>
              <a:t>It </a:t>
            </a:r>
            <a:r>
              <a:rPr lang="en-GB" dirty="0" smtClean="0">
                <a:solidFill>
                  <a:schemeClr val="tx2">
                    <a:lumMod val="75000"/>
                  </a:schemeClr>
                </a:solidFill>
              </a:rPr>
              <a:t>take</a:t>
            </a:r>
            <a:r>
              <a:rPr lang="pl-PL" dirty="0" smtClean="0">
                <a:solidFill>
                  <a:schemeClr val="tx2">
                    <a:lumMod val="75000"/>
                  </a:schemeClr>
                </a:solidFill>
              </a:rPr>
              <a:t>s</a:t>
            </a:r>
            <a:r>
              <a:rPr lang="en-GB" dirty="0" smtClean="0">
                <a:solidFill>
                  <a:schemeClr val="tx2">
                    <a:lumMod val="75000"/>
                  </a:schemeClr>
                </a:solidFill>
              </a:rPr>
              <a:t> </a:t>
            </a:r>
            <a:r>
              <a:rPr lang="en-GB" dirty="0" smtClean="0">
                <a:solidFill>
                  <a:schemeClr val="tx2">
                    <a:lumMod val="75000"/>
                  </a:schemeClr>
                </a:solidFill>
              </a:rPr>
              <a:t>place in </a:t>
            </a:r>
            <a:r>
              <a:rPr lang="en-GB" dirty="0" err="1" smtClean="0">
                <a:solidFill>
                  <a:schemeClr val="tx2">
                    <a:lumMod val="75000"/>
                  </a:schemeClr>
                </a:solidFill>
              </a:rPr>
              <a:t>Stara</a:t>
            </a:r>
            <a:r>
              <a:rPr lang="en-GB" dirty="0" smtClean="0">
                <a:solidFill>
                  <a:schemeClr val="tx2">
                    <a:lumMod val="75000"/>
                  </a:schemeClr>
                </a:solidFill>
              </a:rPr>
              <a:t> Dabrowa</a:t>
            </a:r>
          </a:p>
          <a:p>
            <a:pPr algn="just"/>
            <a:r>
              <a:rPr lang="en-GB" dirty="0" smtClean="0">
                <a:solidFill>
                  <a:schemeClr val="tx2">
                    <a:lumMod val="75000"/>
                  </a:schemeClr>
                </a:solidFill>
              </a:rPr>
              <a:t>We leave school and go there by coach. </a:t>
            </a:r>
            <a:r>
              <a:rPr lang="pl-PL" dirty="0" smtClean="0">
                <a:solidFill>
                  <a:schemeClr val="tx2">
                    <a:lumMod val="75000"/>
                  </a:schemeClr>
                </a:solidFill>
              </a:rPr>
              <a:t>W</a:t>
            </a:r>
            <a:r>
              <a:rPr lang="en-GB" dirty="0" smtClean="0">
                <a:solidFill>
                  <a:schemeClr val="tx2">
                    <a:lumMod val="75000"/>
                  </a:schemeClr>
                </a:solidFill>
              </a:rPr>
              <a:t>e </a:t>
            </a:r>
            <a:r>
              <a:rPr lang="en-GB" dirty="0" smtClean="0">
                <a:solidFill>
                  <a:schemeClr val="tx2">
                    <a:lumMod val="75000"/>
                  </a:schemeClr>
                </a:solidFill>
              </a:rPr>
              <a:t>are there </a:t>
            </a:r>
            <a:r>
              <a:rPr lang="pl-PL" dirty="0" err="1" smtClean="0">
                <a:solidFill>
                  <a:schemeClr val="tx2">
                    <a:lumMod val="75000"/>
                  </a:schemeClr>
                </a:solidFill>
              </a:rPr>
              <a:t>at</a:t>
            </a:r>
            <a:r>
              <a:rPr lang="en-GB" dirty="0" smtClean="0">
                <a:solidFill>
                  <a:schemeClr val="tx2">
                    <a:lumMod val="75000"/>
                  </a:schemeClr>
                </a:solidFill>
              </a:rPr>
              <a:t> </a:t>
            </a:r>
            <a:r>
              <a:rPr lang="en-GB" dirty="0" smtClean="0">
                <a:solidFill>
                  <a:schemeClr val="tx2">
                    <a:lumMod val="75000"/>
                  </a:schemeClr>
                </a:solidFill>
              </a:rPr>
              <a:t>about 6 pm, we eat </a:t>
            </a:r>
            <a:r>
              <a:rPr lang="en-GB" dirty="0" smtClean="0">
                <a:solidFill>
                  <a:schemeClr val="tx2">
                    <a:lumMod val="75000"/>
                  </a:schemeClr>
                </a:solidFill>
              </a:rPr>
              <a:t>s</a:t>
            </a:r>
            <a:r>
              <a:rPr lang="pl-PL" dirty="0" smtClean="0">
                <a:solidFill>
                  <a:schemeClr val="tx2">
                    <a:lumMod val="75000"/>
                  </a:schemeClr>
                </a:solidFill>
              </a:rPr>
              <a:t>u</a:t>
            </a:r>
            <a:r>
              <a:rPr lang="en-GB" dirty="0" err="1" smtClean="0">
                <a:solidFill>
                  <a:schemeClr val="tx2">
                    <a:lumMod val="75000"/>
                  </a:schemeClr>
                </a:solidFill>
              </a:rPr>
              <a:t>pper</a:t>
            </a:r>
            <a:r>
              <a:rPr lang="en-GB" dirty="0" smtClean="0">
                <a:solidFill>
                  <a:schemeClr val="tx2">
                    <a:lumMod val="75000"/>
                  </a:schemeClr>
                </a:solidFill>
              </a:rPr>
              <a:t>, </a:t>
            </a:r>
            <a:r>
              <a:rPr lang="pl-PL" dirty="0" smtClean="0">
                <a:solidFill>
                  <a:schemeClr val="tx2">
                    <a:lumMod val="75000"/>
                  </a:schemeClr>
                </a:solidFill>
              </a:rPr>
              <a:t> </a:t>
            </a:r>
            <a:r>
              <a:rPr lang="en-GB" dirty="0" smtClean="0">
                <a:solidFill>
                  <a:schemeClr val="tx2">
                    <a:lumMod val="75000"/>
                  </a:schemeClr>
                </a:solidFill>
              </a:rPr>
              <a:t>and </a:t>
            </a:r>
            <a:r>
              <a:rPr lang="en-GB" dirty="0" smtClean="0">
                <a:solidFill>
                  <a:schemeClr val="tx2">
                    <a:lumMod val="75000"/>
                  </a:schemeClr>
                </a:solidFill>
              </a:rPr>
              <a:t>then dance </a:t>
            </a:r>
            <a:r>
              <a:rPr lang="pl-PL" dirty="0" err="1" smtClean="0">
                <a:solidFill>
                  <a:schemeClr val="tx2">
                    <a:lumMod val="75000"/>
                  </a:schemeClr>
                </a:solidFill>
              </a:rPr>
              <a:t>until</a:t>
            </a:r>
            <a:r>
              <a:rPr lang="en-GB" dirty="0" smtClean="0">
                <a:solidFill>
                  <a:schemeClr val="tx2">
                    <a:lumMod val="75000"/>
                  </a:schemeClr>
                </a:solidFill>
              </a:rPr>
              <a:t> </a:t>
            </a:r>
            <a:r>
              <a:rPr lang="en-GB" dirty="0" smtClean="0">
                <a:solidFill>
                  <a:schemeClr val="tx2">
                    <a:lumMod val="75000"/>
                  </a:schemeClr>
                </a:solidFill>
              </a:rPr>
              <a:t>morning</a:t>
            </a:r>
            <a:endParaRPr lang="pl-PL" dirty="0" smtClean="0">
              <a:solidFill>
                <a:schemeClr val="tx2">
                  <a:lumMod val="75000"/>
                </a:schemeClr>
              </a:solidFill>
            </a:endParaRPr>
          </a:p>
          <a:p>
            <a:pPr algn="just"/>
            <a:r>
              <a:rPr lang="en-GB" dirty="0" smtClean="0">
                <a:solidFill>
                  <a:schemeClr val="tx2">
                    <a:lumMod val="75000"/>
                  </a:schemeClr>
                </a:solidFill>
              </a:rPr>
              <a:t>During the party we’ve got many games</a:t>
            </a:r>
          </a:p>
          <a:p>
            <a:pPr algn="just"/>
            <a:r>
              <a:rPr lang="pl-PL" dirty="0" smtClean="0">
                <a:solidFill>
                  <a:schemeClr val="tx2">
                    <a:lumMod val="75000"/>
                  </a:schemeClr>
                </a:solidFill>
              </a:rPr>
              <a:t>T</a:t>
            </a:r>
            <a:r>
              <a:rPr lang="en-GB" dirty="0" smtClean="0">
                <a:solidFill>
                  <a:schemeClr val="tx2">
                    <a:lumMod val="75000"/>
                  </a:schemeClr>
                </a:solidFill>
              </a:rPr>
              <a:t>he </a:t>
            </a:r>
            <a:r>
              <a:rPr lang="en-GB" dirty="0" smtClean="0">
                <a:solidFill>
                  <a:schemeClr val="tx2">
                    <a:lumMod val="75000"/>
                  </a:schemeClr>
                </a:solidFill>
              </a:rPr>
              <a:t>next day we come back </a:t>
            </a:r>
            <a:r>
              <a:rPr lang="pl-PL" dirty="0" smtClean="0">
                <a:solidFill>
                  <a:schemeClr val="tx2">
                    <a:lumMod val="75000"/>
                  </a:schemeClr>
                </a:solidFill>
              </a:rPr>
              <a:t> </a:t>
            </a:r>
            <a:r>
              <a:rPr lang="en-GB" dirty="0" smtClean="0">
                <a:solidFill>
                  <a:schemeClr val="tx2">
                    <a:lumMod val="75000"/>
                  </a:schemeClr>
                </a:solidFill>
              </a:rPr>
              <a:t>Warsaw </a:t>
            </a:r>
            <a:endParaRPr lang="en-GB" dirty="0" smtClean="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050" name="Picture 2" descr="DSC02293"/>
          <p:cNvPicPr>
            <a:picLocks noChangeAspect="1" noChangeArrowheads="1"/>
          </p:cNvPicPr>
          <p:nvPr/>
        </p:nvPicPr>
        <p:blipFill>
          <a:blip r:embed="rId3" cstate="print"/>
          <a:srcRect/>
          <a:stretch>
            <a:fillRect/>
          </a:stretch>
        </p:blipFill>
        <p:spPr bwMode="auto">
          <a:xfrm>
            <a:off x="323528" y="1484784"/>
            <a:ext cx="3329862" cy="4439817"/>
          </a:xfrm>
          <a:prstGeom prst="rect">
            <a:avLst/>
          </a:prstGeom>
          <a:noFill/>
        </p:spPr>
      </p:pic>
      <p:pic>
        <p:nvPicPr>
          <p:cNvPr id="2052" name="Picture 4" descr="DSC02247"/>
          <p:cNvPicPr>
            <a:picLocks noChangeAspect="1" noChangeArrowheads="1"/>
          </p:cNvPicPr>
          <p:nvPr/>
        </p:nvPicPr>
        <p:blipFill>
          <a:blip r:embed="rId4" cstate="print"/>
          <a:srcRect/>
          <a:stretch>
            <a:fillRect/>
          </a:stretch>
        </p:blipFill>
        <p:spPr bwMode="auto">
          <a:xfrm>
            <a:off x="539552" y="1700808"/>
            <a:ext cx="6096000" cy="4572000"/>
          </a:xfrm>
          <a:prstGeom prst="rect">
            <a:avLst/>
          </a:prstGeom>
          <a:noFill/>
        </p:spPr>
      </p:pic>
      <p:pic>
        <p:nvPicPr>
          <p:cNvPr id="2054" name="Picture 6" descr="DSC02273"/>
          <p:cNvPicPr>
            <a:picLocks noChangeAspect="1" noChangeArrowheads="1"/>
          </p:cNvPicPr>
          <p:nvPr/>
        </p:nvPicPr>
        <p:blipFill>
          <a:blip r:embed="rId5" cstate="print"/>
          <a:srcRect/>
          <a:stretch>
            <a:fillRect/>
          </a:stretch>
        </p:blipFill>
        <p:spPr bwMode="auto">
          <a:xfrm>
            <a:off x="971600" y="1196752"/>
            <a:ext cx="6096000" cy="4572000"/>
          </a:xfrm>
          <a:prstGeom prst="rect">
            <a:avLst/>
          </a:prstGeom>
          <a:noFill/>
        </p:spPr>
      </p:pic>
      <p:pic>
        <p:nvPicPr>
          <p:cNvPr id="2056" name="Picture 8" descr="DSC02316"/>
          <p:cNvPicPr>
            <a:picLocks noChangeAspect="1" noChangeArrowheads="1"/>
          </p:cNvPicPr>
          <p:nvPr/>
        </p:nvPicPr>
        <p:blipFill>
          <a:blip r:embed="rId6" cstate="print"/>
          <a:srcRect/>
          <a:stretch>
            <a:fillRect/>
          </a:stretch>
        </p:blipFill>
        <p:spPr bwMode="auto">
          <a:xfrm>
            <a:off x="683568" y="2286000"/>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 calcmode="lin" valueType="num">
                                      <p:cBhvr additive="base">
                                        <p:cTn id="43" dur="500" fill="hold"/>
                                        <p:tgtEl>
                                          <p:spTgt spid="2052"/>
                                        </p:tgtEl>
                                        <p:attrNameLst>
                                          <p:attrName>ppt_x</p:attrName>
                                        </p:attrNameLst>
                                      </p:cBhvr>
                                      <p:tavLst>
                                        <p:tav tm="0">
                                          <p:val>
                                            <p:strVal val="#ppt_x"/>
                                          </p:val>
                                        </p:tav>
                                        <p:tav tm="100000">
                                          <p:val>
                                            <p:strVal val="#ppt_x"/>
                                          </p:val>
                                        </p:tav>
                                      </p:tavLst>
                                    </p:anim>
                                    <p:anim calcmode="lin" valueType="num">
                                      <p:cBhvr additive="base">
                                        <p:cTn id="4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additive="base">
                                        <p:cTn id="49" dur="500" fill="hold"/>
                                        <p:tgtEl>
                                          <p:spTgt spid="2054"/>
                                        </p:tgtEl>
                                        <p:attrNameLst>
                                          <p:attrName>ppt_x</p:attrName>
                                        </p:attrNameLst>
                                      </p:cBhvr>
                                      <p:tavLst>
                                        <p:tav tm="0">
                                          <p:val>
                                            <p:strVal val="#ppt_x"/>
                                          </p:val>
                                        </p:tav>
                                        <p:tav tm="100000">
                                          <p:val>
                                            <p:strVal val="#ppt_x"/>
                                          </p:val>
                                        </p:tav>
                                      </p:tavLst>
                                    </p:anim>
                                    <p:anim calcmode="lin" valueType="num">
                                      <p:cBhvr additive="base">
                                        <p:cTn id="5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6"/>
                                        </p:tgtEl>
                                        <p:attrNameLst>
                                          <p:attrName>style.visibility</p:attrName>
                                        </p:attrNameLst>
                                      </p:cBhvr>
                                      <p:to>
                                        <p:strVal val="visible"/>
                                      </p:to>
                                    </p:set>
                                    <p:anim calcmode="lin" valueType="num">
                                      <p:cBhvr additive="base">
                                        <p:cTn id="55" dur="500" fill="hold"/>
                                        <p:tgtEl>
                                          <p:spTgt spid="2056"/>
                                        </p:tgtEl>
                                        <p:attrNameLst>
                                          <p:attrName>ppt_x</p:attrName>
                                        </p:attrNameLst>
                                      </p:cBhvr>
                                      <p:tavLst>
                                        <p:tav tm="0">
                                          <p:val>
                                            <p:strVal val="#ppt_x"/>
                                          </p:val>
                                        </p:tav>
                                        <p:tav tm="100000">
                                          <p:val>
                                            <p:strVal val="#ppt_x"/>
                                          </p:val>
                                        </p:tav>
                                      </p:tavLst>
                                    </p:anim>
                                    <p:anim calcmode="lin" valueType="num">
                                      <p:cBhvr additive="base">
                                        <p:cTn id="5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5400" dirty="0" smtClean="0">
                <a:solidFill>
                  <a:schemeClr val="tx2"/>
                </a:solidFill>
              </a:rPr>
              <a:t>English- Language day</a:t>
            </a:r>
            <a:endParaRPr lang="en-GB" sz="5400" dirty="0">
              <a:solidFill>
                <a:schemeClr val="tx2"/>
              </a:solidFill>
            </a:endParaRPr>
          </a:p>
        </p:txBody>
      </p:sp>
      <p:sp>
        <p:nvSpPr>
          <p:cNvPr id="3" name="Symbol zastępczy zawartości 2"/>
          <p:cNvSpPr>
            <a:spLocks noGrp="1"/>
          </p:cNvSpPr>
          <p:nvPr>
            <p:ph idx="1"/>
          </p:nvPr>
        </p:nvSpPr>
        <p:spPr>
          <a:xfrm>
            <a:off x="3491880" y="1700808"/>
            <a:ext cx="4906888" cy="4608512"/>
          </a:xfrm>
        </p:spPr>
        <p:txBody>
          <a:bodyPr>
            <a:normAutofit fontScale="92500" lnSpcReduction="10000"/>
          </a:bodyPr>
          <a:lstStyle/>
          <a:p>
            <a:pPr algn="just"/>
            <a:r>
              <a:rPr lang="en-GB" dirty="0" smtClean="0">
                <a:solidFill>
                  <a:schemeClr val="tx2">
                    <a:lumMod val="75000"/>
                  </a:schemeClr>
                </a:solidFill>
              </a:rPr>
              <a:t>On the 21st of March we’ve got very special day in our school</a:t>
            </a:r>
          </a:p>
          <a:p>
            <a:pPr algn="just"/>
            <a:r>
              <a:rPr lang="en-GB" dirty="0" smtClean="0">
                <a:solidFill>
                  <a:schemeClr val="tx2">
                    <a:lumMod val="75000"/>
                  </a:schemeClr>
                </a:solidFill>
              </a:rPr>
              <a:t>Students from class 6 and teachers </a:t>
            </a:r>
            <a:r>
              <a:rPr lang="en-GB" dirty="0" smtClean="0">
                <a:solidFill>
                  <a:schemeClr val="tx2">
                    <a:lumMod val="75000"/>
                  </a:schemeClr>
                </a:solidFill>
              </a:rPr>
              <a:t> </a:t>
            </a:r>
            <a:r>
              <a:rPr lang="en-GB" dirty="0" err="1" smtClean="0">
                <a:solidFill>
                  <a:schemeClr val="tx2">
                    <a:lumMod val="75000"/>
                  </a:schemeClr>
                </a:solidFill>
              </a:rPr>
              <a:t>prepar</a:t>
            </a:r>
            <a:r>
              <a:rPr lang="pl-PL" dirty="0" smtClean="0">
                <a:solidFill>
                  <a:schemeClr val="tx2">
                    <a:lumMod val="75000"/>
                  </a:schemeClr>
                </a:solidFill>
              </a:rPr>
              <a:t>e</a:t>
            </a:r>
            <a:r>
              <a:rPr lang="en-GB" dirty="0" smtClean="0">
                <a:solidFill>
                  <a:schemeClr val="tx2">
                    <a:lumMod val="75000"/>
                  </a:schemeClr>
                </a:solidFill>
              </a:rPr>
              <a:t> </a:t>
            </a:r>
            <a:r>
              <a:rPr lang="en-GB" dirty="0" smtClean="0">
                <a:solidFill>
                  <a:schemeClr val="tx2">
                    <a:lumMod val="75000"/>
                  </a:schemeClr>
                </a:solidFill>
              </a:rPr>
              <a:t>English – language day for all school</a:t>
            </a:r>
          </a:p>
          <a:p>
            <a:pPr algn="just"/>
            <a:r>
              <a:rPr lang="en-GB" dirty="0" smtClean="0">
                <a:solidFill>
                  <a:schemeClr val="tx2">
                    <a:lumMod val="75000"/>
                  </a:schemeClr>
                </a:solidFill>
              </a:rPr>
              <a:t>On this day each class must go around points in school on which </a:t>
            </a:r>
            <a:r>
              <a:rPr lang="en-GB" dirty="0" smtClean="0">
                <a:solidFill>
                  <a:schemeClr val="tx2">
                    <a:lumMod val="75000"/>
                  </a:schemeClr>
                </a:solidFill>
              </a:rPr>
              <a:t>t</a:t>
            </a:r>
            <a:r>
              <a:rPr lang="pl-PL" dirty="0" err="1" smtClean="0">
                <a:solidFill>
                  <a:schemeClr val="tx2">
                    <a:lumMod val="75000"/>
                  </a:schemeClr>
                </a:solidFill>
              </a:rPr>
              <a:t>hey</a:t>
            </a:r>
            <a:r>
              <a:rPr lang="en-GB" dirty="0" smtClean="0">
                <a:solidFill>
                  <a:schemeClr val="tx2">
                    <a:lumMod val="75000"/>
                  </a:schemeClr>
                </a:solidFill>
              </a:rPr>
              <a:t> </a:t>
            </a:r>
            <a:r>
              <a:rPr lang="en-GB" dirty="0" smtClean="0">
                <a:solidFill>
                  <a:schemeClr val="tx2">
                    <a:lumMod val="75000"/>
                  </a:schemeClr>
                </a:solidFill>
              </a:rPr>
              <a:t>must to do some exercise and collect as many points as it </a:t>
            </a:r>
            <a:r>
              <a:rPr lang="en-GB" dirty="0" smtClean="0">
                <a:solidFill>
                  <a:schemeClr val="tx2">
                    <a:lumMod val="75000"/>
                  </a:schemeClr>
                </a:solidFill>
              </a:rPr>
              <a:t>can.</a:t>
            </a:r>
            <a:r>
              <a:rPr lang="pl-PL" dirty="0" err="1" smtClean="0">
                <a:solidFill>
                  <a:schemeClr val="tx2">
                    <a:lumMod val="75000"/>
                  </a:schemeClr>
                </a:solidFill>
              </a:rPr>
              <a:t>At</a:t>
            </a:r>
            <a:r>
              <a:rPr lang="en-GB" dirty="0" smtClean="0">
                <a:solidFill>
                  <a:schemeClr val="tx2">
                    <a:lumMod val="75000"/>
                  </a:schemeClr>
                </a:solidFill>
              </a:rPr>
              <a:t> </a:t>
            </a:r>
            <a:r>
              <a:rPr lang="en-GB" dirty="0" err="1" smtClean="0">
                <a:solidFill>
                  <a:schemeClr val="tx2">
                    <a:lumMod val="75000"/>
                  </a:schemeClr>
                </a:solidFill>
              </a:rPr>
              <a:t>th</a:t>
            </a:r>
            <a:r>
              <a:rPr lang="pl-PL" dirty="0" smtClean="0">
                <a:solidFill>
                  <a:schemeClr val="tx2">
                    <a:lumMod val="75000"/>
                  </a:schemeClr>
                </a:solidFill>
              </a:rPr>
              <a:t>e</a:t>
            </a:r>
            <a:r>
              <a:rPr lang="en-GB" dirty="0" smtClean="0">
                <a:solidFill>
                  <a:schemeClr val="tx2">
                    <a:lumMod val="75000"/>
                  </a:schemeClr>
                </a:solidFill>
              </a:rPr>
              <a:t>s</a:t>
            </a:r>
            <a:r>
              <a:rPr lang="pl-PL" dirty="0" smtClean="0">
                <a:solidFill>
                  <a:schemeClr val="tx2">
                    <a:lumMod val="75000"/>
                  </a:schemeClr>
                </a:solidFill>
              </a:rPr>
              <a:t>e</a:t>
            </a:r>
            <a:r>
              <a:rPr lang="en-GB" dirty="0" smtClean="0">
                <a:solidFill>
                  <a:schemeClr val="tx2">
                    <a:lumMod val="75000"/>
                  </a:schemeClr>
                </a:solidFill>
              </a:rPr>
              <a:t> </a:t>
            </a:r>
            <a:r>
              <a:rPr lang="en-GB" dirty="0" smtClean="0">
                <a:solidFill>
                  <a:schemeClr val="tx2">
                    <a:lumMod val="75000"/>
                  </a:schemeClr>
                </a:solidFill>
              </a:rPr>
              <a:t>points classes must dance, sing, fill the gaps in the text etc.</a:t>
            </a:r>
          </a:p>
          <a:p>
            <a:pPr algn="just"/>
            <a:r>
              <a:rPr lang="en-GB" dirty="0" smtClean="0">
                <a:solidFill>
                  <a:schemeClr val="tx2">
                    <a:lumMod val="75000"/>
                  </a:schemeClr>
                </a:solidFill>
              </a:rPr>
              <a:t>We’ve already had American, English, Scott and Africa day.</a:t>
            </a:r>
          </a:p>
          <a:p>
            <a:pPr algn="just"/>
            <a:r>
              <a:rPr lang="en-GB" dirty="0" smtClean="0">
                <a:solidFill>
                  <a:schemeClr val="tx2">
                    <a:lumMod val="75000"/>
                  </a:schemeClr>
                </a:solidFill>
              </a:rPr>
              <a:t>Class, which win get some prize</a:t>
            </a:r>
          </a:p>
          <a:p>
            <a:pPr algn="just"/>
            <a:endParaRPr lang="en-GB" dirty="0" smtClean="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IMG_9553"/>
          <p:cNvPicPr>
            <a:picLocks noChangeAspect="1" noChangeArrowheads="1"/>
          </p:cNvPicPr>
          <p:nvPr/>
        </p:nvPicPr>
        <p:blipFill>
          <a:blip r:embed="rId3" cstate="print"/>
          <a:srcRect/>
          <a:stretch>
            <a:fillRect/>
          </a:stretch>
        </p:blipFill>
        <p:spPr bwMode="auto">
          <a:xfrm>
            <a:off x="395536" y="2060848"/>
            <a:ext cx="3024336" cy="4032449"/>
          </a:xfrm>
          <a:prstGeom prst="rect">
            <a:avLst/>
          </a:prstGeom>
          <a:noFill/>
        </p:spPr>
      </p:pic>
      <p:pic>
        <p:nvPicPr>
          <p:cNvPr id="1028" name="Picture 4" descr="IMG_9559"/>
          <p:cNvPicPr>
            <a:picLocks noChangeAspect="1" noChangeArrowheads="1"/>
          </p:cNvPicPr>
          <p:nvPr/>
        </p:nvPicPr>
        <p:blipFill>
          <a:blip r:embed="rId4" cstate="print"/>
          <a:srcRect/>
          <a:stretch>
            <a:fillRect/>
          </a:stretch>
        </p:blipFill>
        <p:spPr bwMode="auto">
          <a:xfrm>
            <a:off x="1403648" y="1340768"/>
            <a:ext cx="6096000" cy="4572000"/>
          </a:xfrm>
          <a:prstGeom prst="rect">
            <a:avLst/>
          </a:prstGeom>
          <a:noFill/>
        </p:spPr>
      </p:pic>
      <p:pic>
        <p:nvPicPr>
          <p:cNvPr id="1030" name="Picture 6" descr="IMG_9615"/>
          <p:cNvPicPr>
            <a:picLocks noChangeAspect="1" noChangeArrowheads="1"/>
          </p:cNvPicPr>
          <p:nvPr/>
        </p:nvPicPr>
        <p:blipFill>
          <a:blip r:embed="rId5" cstate="print"/>
          <a:srcRect/>
          <a:stretch>
            <a:fillRect/>
          </a:stretch>
        </p:blipFill>
        <p:spPr bwMode="auto">
          <a:xfrm>
            <a:off x="1691680" y="1340768"/>
            <a:ext cx="6096000" cy="4572000"/>
          </a:xfrm>
          <a:prstGeom prst="rect">
            <a:avLst/>
          </a:prstGeom>
          <a:noFill/>
        </p:spPr>
      </p:pic>
      <p:pic>
        <p:nvPicPr>
          <p:cNvPr id="1032" name="Picture 8" descr="IMG_9627"/>
          <p:cNvPicPr>
            <a:picLocks noChangeAspect="1" noChangeArrowheads="1"/>
          </p:cNvPicPr>
          <p:nvPr/>
        </p:nvPicPr>
        <p:blipFill>
          <a:blip r:embed="rId6" cstate="print"/>
          <a:srcRect/>
          <a:stretch>
            <a:fillRect/>
          </a:stretch>
        </p:blipFill>
        <p:spPr bwMode="auto">
          <a:xfrm>
            <a:off x="1763688"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additive="base">
                                        <p:cTn id="49" dur="500" fill="hold"/>
                                        <p:tgtEl>
                                          <p:spTgt spid="1032"/>
                                        </p:tgtEl>
                                        <p:attrNameLst>
                                          <p:attrName>ppt_x</p:attrName>
                                        </p:attrNameLst>
                                      </p:cBhvr>
                                      <p:tavLst>
                                        <p:tav tm="0">
                                          <p:val>
                                            <p:strVal val="#ppt_x"/>
                                          </p:val>
                                        </p:tav>
                                        <p:tav tm="100000">
                                          <p:val>
                                            <p:strVal val="#ppt_x"/>
                                          </p:val>
                                        </p:tav>
                                      </p:tavLst>
                                    </p:anim>
                                    <p:anim calcmode="lin" valueType="num">
                                      <p:cBhvr additive="base">
                                        <p:cTn id="5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4800" dirty="0" smtClean="0">
                <a:solidFill>
                  <a:schemeClr val="tx2"/>
                </a:solidFill>
              </a:rPr>
              <a:t>Class’ Easter breakfast</a:t>
            </a:r>
            <a:endParaRPr lang="en-GB" sz="4800" dirty="0">
              <a:solidFill>
                <a:schemeClr val="tx2"/>
              </a:solidFill>
            </a:endParaRPr>
          </a:p>
        </p:txBody>
      </p:sp>
      <p:sp>
        <p:nvSpPr>
          <p:cNvPr id="3" name="Symbol zastępczy zawartości 2"/>
          <p:cNvSpPr>
            <a:spLocks noGrp="1"/>
          </p:cNvSpPr>
          <p:nvPr>
            <p:ph idx="1"/>
          </p:nvPr>
        </p:nvSpPr>
        <p:spPr>
          <a:xfrm>
            <a:off x="4788024" y="2132856"/>
            <a:ext cx="4042792" cy="4320480"/>
          </a:xfrm>
        </p:spPr>
        <p:txBody>
          <a:bodyPr>
            <a:normAutofit/>
          </a:bodyPr>
          <a:lstStyle/>
          <a:p>
            <a:pPr algn="just"/>
            <a:r>
              <a:rPr lang="en-GB" dirty="0" smtClean="0">
                <a:solidFill>
                  <a:schemeClr val="tx2">
                    <a:lumMod val="75000"/>
                  </a:schemeClr>
                </a:solidFill>
              </a:rPr>
              <a:t>As before Christmas on the last day in school before Easter break all class have got their Easter Breakfast</a:t>
            </a:r>
          </a:p>
          <a:p>
            <a:pPr algn="just"/>
            <a:r>
              <a:rPr lang="en-GB" dirty="0" smtClean="0">
                <a:solidFill>
                  <a:schemeClr val="tx2">
                    <a:lumMod val="75000"/>
                  </a:schemeClr>
                </a:solidFill>
              </a:rPr>
              <a:t>All people from class prepare something to eat or to decorate classroom</a:t>
            </a:r>
          </a:p>
          <a:p>
            <a:pPr algn="just"/>
            <a:r>
              <a:rPr lang="en-GB" dirty="0" smtClean="0">
                <a:solidFill>
                  <a:schemeClr val="tx2">
                    <a:lumMod val="75000"/>
                  </a:schemeClr>
                </a:solidFill>
              </a:rPr>
              <a:t>Then we eat</a:t>
            </a:r>
            <a:r>
              <a:rPr lang="pl-PL" dirty="0" smtClean="0">
                <a:solidFill>
                  <a:schemeClr val="tx2">
                    <a:lumMod val="75000"/>
                  </a:schemeClr>
                </a:solidFill>
              </a:rPr>
              <a:t> </a:t>
            </a:r>
            <a:r>
              <a:rPr lang="en-GB" dirty="0" smtClean="0">
                <a:solidFill>
                  <a:schemeClr val="tx2">
                    <a:lumMod val="75000"/>
                  </a:schemeClr>
                </a:solidFill>
              </a:rPr>
              <a:t>together, egg share and nicely spent time </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8914" name="Picture 2" descr="http://www.google.pl/url?source=imglanding&amp;ct=img&amp;q=http://www.tapeciarnia.pl/tapety/normalne/72063_wielkanocne_sniadanie.jpg&amp;sa=X&amp;ei=KCayUPzTC6r_4QT194CgCw&amp;ved=0CAoQ8wc&amp;usg=AFQjCNGku3c7zJmplKs6eJii_5YeXWyB7Q"/>
          <p:cNvPicPr>
            <a:picLocks noChangeAspect="1" noChangeArrowheads="1"/>
          </p:cNvPicPr>
          <p:nvPr/>
        </p:nvPicPr>
        <p:blipFill>
          <a:blip r:embed="rId3" cstate="print"/>
          <a:srcRect l="9706" r="11568"/>
          <a:stretch>
            <a:fillRect/>
          </a:stretch>
        </p:blipFill>
        <p:spPr bwMode="auto">
          <a:xfrm>
            <a:off x="323528" y="1700808"/>
            <a:ext cx="4349296" cy="4387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7200" dirty="0" smtClean="0">
                <a:solidFill>
                  <a:schemeClr val="tx2"/>
                </a:solidFill>
              </a:rPr>
              <a:t>Earth day</a:t>
            </a:r>
            <a:endParaRPr lang="en-GB" sz="72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a:bodyPr>
          <a:lstStyle/>
          <a:p>
            <a:pPr algn="just"/>
            <a:r>
              <a:rPr lang="en-GB" dirty="0" smtClean="0">
                <a:solidFill>
                  <a:schemeClr val="tx2">
                    <a:lumMod val="75000"/>
                  </a:schemeClr>
                </a:solidFill>
              </a:rPr>
              <a:t>Near our school, in the park called </a:t>
            </a:r>
            <a:r>
              <a:rPr lang="en-GB" dirty="0" err="1" smtClean="0">
                <a:solidFill>
                  <a:schemeClr val="tx2">
                    <a:lumMod val="75000"/>
                  </a:schemeClr>
                </a:solidFill>
              </a:rPr>
              <a:t>Parkofrajda</a:t>
            </a:r>
            <a:r>
              <a:rPr lang="en-GB" dirty="0" smtClean="0">
                <a:solidFill>
                  <a:schemeClr val="tx2">
                    <a:lumMod val="75000"/>
                  </a:schemeClr>
                </a:solidFill>
              </a:rPr>
              <a:t>, every year in April or May is the Earth Day. It’s consists of game for class   0-3 and a picnic</a:t>
            </a:r>
          </a:p>
          <a:p>
            <a:pPr algn="just"/>
            <a:r>
              <a:rPr lang="en-GB" dirty="0" smtClean="0">
                <a:solidFill>
                  <a:schemeClr val="tx2">
                    <a:lumMod val="75000"/>
                  </a:schemeClr>
                </a:solidFill>
              </a:rPr>
              <a:t>During the game students must go around some stations and collect  points. They can get points for answer questions, do some tasks etc.</a:t>
            </a:r>
          </a:p>
          <a:p>
            <a:pPr algn="just"/>
            <a:r>
              <a:rPr lang="en-GB" dirty="0" smtClean="0">
                <a:solidFill>
                  <a:schemeClr val="tx2">
                    <a:lumMod val="75000"/>
                  </a:schemeClr>
                </a:solidFill>
              </a:rPr>
              <a:t> On the picnic you can go to stations on which you can get prizes for answering questions. You can also climb on the climbing wall, play team games, ride on fire engine etc.</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7890" name="Picture 2" descr="DSC02954"/>
          <p:cNvPicPr>
            <a:picLocks noChangeAspect="1" noChangeArrowheads="1"/>
          </p:cNvPicPr>
          <p:nvPr/>
        </p:nvPicPr>
        <p:blipFill>
          <a:blip r:embed="rId3" cstate="print"/>
          <a:srcRect/>
          <a:stretch>
            <a:fillRect/>
          </a:stretch>
        </p:blipFill>
        <p:spPr bwMode="auto">
          <a:xfrm>
            <a:off x="539552" y="1844824"/>
            <a:ext cx="3312368" cy="4416491"/>
          </a:xfrm>
          <a:prstGeom prst="rect">
            <a:avLst/>
          </a:prstGeom>
          <a:noFill/>
        </p:spPr>
      </p:pic>
      <p:pic>
        <p:nvPicPr>
          <p:cNvPr id="37892" name="Picture 4" descr="DSC02984"/>
          <p:cNvPicPr>
            <a:picLocks noChangeAspect="1" noChangeArrowheads="1"/>
          </p:cNvPicPr>
          <p:nvPr/>
        </p:nvPicPr>
        <p:blipFill>
          <a:blip r:embed="rId4" cstate="print"/>
          <a:srcRect/>
          <a:stretch>
            <a:fillRect/>
          </a:stretch>
        </p:blipFill>
        <p:spPr bwMode="auto">
          <a:xfrm>
            <a:off x="1475656" y="1340768"/>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ppt_x"/>
                                          </p:val>
                                        </p:tav>
                                        <p:tav tm="100000">
                                          <p:val>
                                            <p:strVal val="#ppt_x"/>
                                          </p:val>
                                        </p:tav>
                                      </p:tavLst>
                                    </p:anim>
                                    <p:anim calcmode="lin" valueType="num">
                                      <p:cBhvr additive="base">
                                        <p:cTn id="26"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5400" dirty="0" smtClean="0">
                <a:solidFill>
                  <a:schemeClr val="tx2"/>
                </a:solidFill>
              </a:rPr>
              <a:t>Constitution day on </a:t>
            </a:r>
            <a:r>
              <a:rPr lang="pl-PL" sz="5400" dirty="0" smtClean="0">
                <a:solidFill>
                  <a:schemeClr val="tx2"/>
                </a:solidFill>
              </a:rPr>
              <a:t>3rd</a:t>
            </a:r>
            <a:r>
              <a:rPr lang="en-GB" sz="5400" dirty="0" smtClean="0">
                <a:solidFill>
                  <a:schemeClr val="tx2"/>
                </a:solidFill>
              </a:rPr>
              <a:t> May</a:t>
            </a:r>
            <a:endParaRPr lang="en-GB" sz="5400" dirty="0">
              <a:solidFill>
                <a:schemeClr val="tx2"/>
              </a:solidFill>
            </a:endParaRPr>
          </a:p>
        </p:txBody>
      </p:sp>
      <p:sp>
        <p:nvSpPr>
          <p:cNvPr id="3" name="Symbol zastępczy zawartości 2"/>
          <p:cNvSpPr>
            <a:spLocks noGrp="1"/>
          </p:cNvSpPr>
          <p:nvPr>
            <p:ph idx="1"/>
          </p:nvPr>
        </p:nvSpPr>
        <p:spPr>
          <a:xfrm>
            <a:off x="4860032" y="2204864"/>
            <a:ext cx="3970784" cy="4248472"/>
          </a:xfrm>
        </p:spPr>
        <p:txBody>
          <a:bodyPr>
            <a:normAutofit/>
          </a:bodyPr>
          <a:lstStyle/>
          <a:p>
            <a:pPr algn="just"/>
            <a:r>
              <a:rPr lang="en-GB" dirty="0" smtClean="0">
                <a:solidFill>
                  <a:schemeClr val="tx2">
                    <a:lumMod val="75000"/>
                  </a:schemeClr>
                </a:solidFill>
              </a:rPr>
              <a:t>Constitution Day on 3rd May is second very important day in Poland which we celebrate</a:t>
            </a:r>
          </a:p>
          <a:p>
            <a:pPr algn="just"/>
            <a:r>
              <a:rPr lang="en-GB" dirty="0" smtClean="0">
                <a:solidFill>
                  <a:schemeClr val="tx2">
                    <a:lumMod val="75000"/>
                  </a:schemeClr>
                </a:solidFill>
              </a:rPr>
              <a:t>Students from class 5 prepare this day</a:t>
            </a:r>
          </a:p>
          <a:p>
            <a:pPr algn="just"/>
            <a:r>
              <a:rPr lang="en-GB" dirty="0" smtClean="0">
                <a:solidFill>
                  <a:schemeClr val="tx2">
                    <a:lumMod val="75000"/>
                  </a:schemeClr>
                </a:solidFill>
              </a:rPr>
              <a:t>As </a:t>
            </a:r>
            <a:r>
              <a:rPr lang="en-GB" smtClean="0">
                <a:solidFill>
                  <a:schemeClr val="tx2">
                    <a:lumMod val="75000"/>
                  </a:schemeClr>
                </a:solidFill>
              </a:rPr>
              <a:t>on Independence </a:t>
            </a:r>
            <a:r>
              <a:rPr lang="en-GB" dirty="0" smtClean="0">
                <a:solidFill>
                  <a:schemeClr val="tx2">
                    <a:lumMod val="75000"/>
                  </a:schemeClr>
                </a:solidFill>
              </a:rPr>
              <a:t>Day they go to some classrooms and talking about the history of this day</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050" name="Picture 2" descr="DSC04530"/>
          <p:cNvPicPr>
            <a:picLocks noChangeAspect="1" noChangeArrowheads="1"/>
          </p:cNvPicPr>
          <p:nvPr/>
        </p:nvPicPr>
        <p:blipFill>
          <a:blip r:embed="rId3" cstate="print"/>
          <a:srcRect/>
          <a:stretch>
            <a:fillRect/>
          </a:stretch>
        </p:blipFill>
        <p:spPr bwMode="auto">
          <a:xfrm>
            <a:off x="467544" y="2276872"/>
            <a:ext cx="4194050" cy="3491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74638"/>
            <a:ext cx="7427168" cy="1143000"/>
          </a:xfrm>
        </p:spPr>
        <p:txBody>
          <a:bodyPr/>
          <a:lstStyle/>
          <a:p>
            <a:pPr algn="r"/>
            <a:r>
              <a:rPr lang="en-GB" sz="5400" dirty="0" smtClean="0">
                <a:solidFill>
                  <a:schemeClr val="tx2"/>
                </a:solidFill>
              </a:rPr>
              <a:t>Our school year</a:t>
            </a:r>
            <a:endParaRPr lang="en-GB" sz="5400" dirty="0">
              <a:solidFill>
                <a:schemeClr val="tx2"/>
              </a:solidFill>
            </a:endParaRPr>
          </a:p>
        </p:txBody>
      </p:sp>
      <p:sp>
        <p:nvSpPr>
          <p:cNvPr id="3" name="Symbol zastępczy zawartości 2"/>
          <p:cNvSpPr>
            <a:spLocks noGrp="1"/>
          </p:cNvSpPr>
          <p:nvPr>
            <p:ph idx="1"/>
          </p:nvPr>
        </p:nvSpPr>
        <p:spPr>
          <a:xfrm>
            <a:off x="4355976" y="1556792"/>
            <a:ext cx="4474840" cy="4925144"/>
          </a:xfrm>
        </p:spPr>
        <p:txBody>
          <a:bodyPr/>
          <a:lstStyle/>
          <a:p>
            <a:pPr algn="just"/>
            <a:r>
              <a:rPr lang="en-GB" dirty="0" smtClean="0">
                <a:solidFill>
                  <a:schemeClr val="tx2">
                    <a:lumMod val="75000"/>
                  </a:schemeClr>
                </a:solidFill>
              </a:rPr>
              <a:t>Our school year consists of four terms</a:t>
            </a:r>
          </a:p>
          <a:p>
            <a:pPr algn="just"/>
            <a:r>
              <a:rPr lang="en-GB" dirty="0" smtClean="0">
                <a:solidFill>
                  <a:schemeClr val="tx2">
                    <a:lumMod val="75000"/>
                  </a:schemeClr>
                </a:solidFill>
              </a:rPr>
              <a:t>Each term has a topic for example this part (the second one) is called „Big dreams of  little feet”</a:t>
            </a:r>
          </a:p>
          <a:p>
            <a:pPr algn="just"/>
            <a:r>
              <a:rPr lang="en-GB" dirty="0" smtClean="0">
                <a:solidFill>
                  <a:schemeClr val="tx2">
                    <a:lumMod val="75000"/>
                  </a:schemeClr>
                </a:solidFill>
              </a:rPr>
              <a:t>After each term there are two final tests – one from English and one from Polish language, Nature Studies, Maths and History.</a:t>
            </a:r>
          </a:p>
          <a:p>
            <a:pPr algn="just"/>
            <a:r>
              <a:rPr lang="en-GB" dirty="0" smtClean="0">
                <a:solidFill>
                  <a:schemeClr val="tx2">
                    <a:lumMod val="75000"/>
                  </a:schemeClr>
                </a:solidFill>
              </a:rPr>
              <a:t>After each term we also get final grades</a:t>
            </a:r>
            <a:endParaRPr lang="en-GB"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6600" dirty="0" smtClean="0">
                <a:solidFill>
                  <a:schemeClr val="tx2"/>
                </a:solidFill>
              </a:rPr>
              <a:t>Green School</a:t>
            </a:r>
            <a:endParaRPr lang="en-GB" sz="66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a:bodyPr>
          <a:lstStyle/>
          <a:p>
            <a:pPr algn="just"/>
            <a:r>
              <a:rPr lang="en-GB" dirty="0" smtClean="0">
                <a:solidFill>
                  <a:schemeClr val="tx2">
                    <a:lumMod val="75000"/>
                  </a:schemeClr>
                </a:solidFill>
              </a:rPr>
              <a:t>In May or June students from all school are living their houses for more than 5 days</a:t>
            </a:r>
          </a:p>
          <a:p>
            <a:pPr algn="just"/>
            <a:r>
              <a:rPr lang="en-GB" dirty="0" smtClean="0">
                <a:solidFill>
                  <a:schemeClr val="tx2">
                    <a:lumMod val="75000"/>
                  </a:schemeClr>
                </a:solidFill>
              </a:rPr>
              <a:t>We are going on the trips to some places in Poland</a:t>
            </a:r>
          </a:p>
          <a:p>
            <a:pPr algn="just"/>
            <a:r>
              <a:rPr lang="en-GB" dirty="0" smtClean="0">
                <a:solidFill>
                  <a:schemeClr val="tx2">
                    <a:lumMod val="75000"/>
                  </a:schemeClr>
                </a:solidFill>
              </a:rPr>
              <a:t>During green school we have many trips, games, discos, bonfires etc.</a:t>
            </a:r>
          </a:p>
          <a:p>
            <a:pPr algn="just"/>
            <a:r>
              <a:rPr lang="en-GB" dirty="0" smtClean="0">
                <a:solidFill>
                  <a:schemeClr val="tx2">
                    <a:lumMod val="75000"/>
                  </a:schemeClr>
                </a:solidFill>
              </a:rPr>
              <a:t>At the last day at green school all s</a:t>
            </a:r>
            <a:r>
              <a:rPr lang="pl-PL" dirty="0" smtClean="0">
                <a:solidFill>
                  <a:schemeClr val="tx2">
                    <a:lumMod val="75000"/>
                  </a:schemeClr>
                </a:solidFill>
              </a:rPr>
              <a:t>c</a:t>
            </a:r>
            <a:r>
              <a:rPr lang="en-GB" dirty="0" err="1" smtClean="0">
                <a:solidFill>
                  <a:schemeClr val="tx2">
                    <a:lumMod val="75000"/>
                  </a:schemeClr>
                </a:solidFill>
              </a:rPr>
              <a:t>hool</a:t>
            </a:r>
            <a:r>
              <a:rPr lang="en-GB" dirty="0" smtClean="0">
                <a:solidFill>
                  <a:schemeClr val="tx2">
                    <a:lumMod val="75000"/>
                  </a:schemeClr>
                </a:solidFill>
              </a:rPr>
              <a:t> </a:t>
            </a:r>
            <a:r>
              <a:rPr lang="en-GB" smtClean="0">
                <a:solidFill>
                  <a:schemeClr val="tx2">
                    <a:lumMod val="75000"/>
                  </a:schemeClr>
                </a:solidFill>
              </a:rPr>
              <a:t>take part </a:t>
            </a:r>
            <a:r>
              <a:rPr lang="en-GB" dirty="0" smtClean="0">
                <a:solidFill>
                  <a:schemeClr val="tx2">
                    <a:lumMod val="75000"/>
                  </a:schemeClr>
                </a:solidFill>
              </a:rPr>
              <a:t>in game prepared by teachers. Teams are make of students from all classes 1-6. They must collect points and having great fun</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DSC03190"/>
          <p:cNvPicPr>
            <a:picLocks noChangeAspect="1" noChangeArrowheads="1"/>
          </p:cNvPicPr>
          <p:nvPr/>
        </p:nvPicPr>
        <p:blipFill>
          <a:blip r:embed="rId3" cstate="print"/>
          <a:srcRect l="25987" r="17314"/>
          <a:stretch>
            <a:fillRect/>
          </a:stretch>
        </p:blipFill>
        <p:spPr bwMode="auto">
          <a:xfrm>
            <a:off x="323528" y="1772816"/>
            <a:ext cx="3456384" cy="4572000"/>
          </a:xfrm>
          <a:prstGeom prst="rect">
            <a:avLst/>
          </a:prstGeom>
          <a:noFill/>
        </p:spPr>
      </p:pic>
      <p:pic>
        <p:nvPicPr>
          <p:cNvPr id="1028" name="Picture 4" descr="DSC03211"/>
          <p:cNvPicPr>
            <a:picLocks noChangeAspect="1" noChangeArrowheads="1"/>
          </p:cNvPicPr>
          <p:nvPr/>
        </p:nvPicPr>
        <p:blipFill>
          <a:blip r:embed="rId4" cstate="print"/>
          <a:srcRect/>
          <a:stretch>
            <a:fillRect/>
          </a:stretch>
        </p:blipFill>
        <p:spPr bwMode="auto">
          <a:xfrm>
            <a:off x="1691680" y="1412776"/>
            <a:ext cx="6096000" cy="4572000"/>
          </a:xfrm>
          <a:prstGeom prst="rect">
            <a:avLst/>
          </a:prstGeom>
          <a:noFill/>
        </p:spPr>
      </p:pic>
      <p:pic>
        <p:nvPicPr>
          <p:cNvPr id="1030" name="Picture 6" descr="DSC03229"/>
          <p:cNvPicPr>
            <a:picLocks noChangeAspect="1" noChangeArrowheads="1"/>
          </p:cNvPicPr>
          <p:nvPr/>
        </p:nvPicPr>
        <p:blipFill>
          <a:blip r:embed="rId5" cstate="print"/>
          <a:srcRect/>
          <a:stretch>
            <a:fillRect/>
          </a:stretch>
        </p:blipFill>
        <p:spPr bwMode="auto">
          <a:xfrm>
            <a:off x="1691680" y="1556792"/>
            <a:ext cx="6096000" cy="4572000"/>
          </a:xfrm>
          <a:prstGeom prst="rect">
            <a:avLst/>
          </a:prstGeom>
          <a:noFill/>
        </p:spPr>
      </p:pic>
      <p:pic>
        <p:nvPicPr>
          <p:cNvPr id="1032" name="Picture 8" descr="DSC03254"/>
          <p:cNvPicPr>
            <a:picLocks noChangeAspect="1" noChangeArrowheads="1"/>
          </p:cNvPicPr>
          <p:nvPr/>
        </p:nvPicPr>
        <p:blipFill>
          <a:blip r:embed="rId6" cstate="print"/>
          <a:srcRect/>
          <a:stretch>
            <a:fillRect/>
          </a:stretch>
        </p:blipFill>
        <p:spPr bwMode="auto">
          <a:xfrm>
            <a:off x="1907704" y="1196752"/>
            <a:ext cx="6096000" cy="4572000"/>
          </a:xfrm>
          <a:prstGeom prst="rect">
            <a:avLst/>
          </a:prstGeom>
          <a:noFill/>
        </p:spPr>
      </p:pic>
      <p:pic>
        <p:nvPicPr>
          <p:cNvPr id="1034" name="Picture 10" descr="DSC03292"/>
          <p:cNvPicPr>
            <a:picLocks noChangeAspect="1" noChangeArrowheads="1"/>
          </p:cNvPicPr>
          <p:nvPr/>
        </p:nvPicPr>
        <p:blipFill>
          <a:blip r:embed="rId7" cstate="print"/>
          <a:srcRect/>
          <a:stretch>
            <a:fillRect/>
          </a:stretch>
        </p:blipFill>
        <p:spPr bwMode="auto">
          <a:xfrm>
            <a:off x="1619672" y="1196752"/>
            <a:ext cx="6096000" cy="4572000"/>
          </a:xfrm>
          <a:prstGeom prst="rect">
            <a:avLst/>
          </a:prstGeom>
          <a:noFill/>
        </p:spPr>
      </p:pic>
      <p:pic>
        <p:nvPicPr>
          <p:cNvPr id="1036" name="Picture 12" descr="DSC03316"/>
          <p:cNvPicPr>
            <a:picLocks noChangeAspect="1" noChangeArrowheads="1"/>
          </p:cNvPicPr>
          <p:nvPr/>
        </p:nvPicPr>
        <p:blipFill>
          <a:blip r:embed="rId8" cstate="print"/>
          <a:srcRect/>
          <a:stretch>
            <a:fillRect/>
          </a:stretch>
        </p:blipFill>
        <p:spPr bwMode="auto">
          <a:xfrm>
            <a:off x="1547664" y="1340768"/>
            <a:ext cx="6096000" cy="4572000"/>
          </a:xfrm>
          <a:prstGeom prst="rect">
            <a:avLst/>
          </a:prstGeom>
          <a:noFill/>
        </p:spPr>
      </p:pic>
      <p:pic>
        <p:nvPicPr>
          <p:cNvPr id="1038" name="Picture 14" descr="DSC03359"/>
          <p:cNvPicPr>
            <a:picLocks noChangeAspect="1" noChangeArrowheads="1"/>
          </p:cNvPicPr>
          <p:nvPr/>
        </p:nvPicPr>
        <p:blipFill>
          <a:blip r:embed="rId9" cstate="print"/>
          <a:srcRect/>
          <a:stretch>
            <a:fillRect/>
          </a:stretch>
        </p:blipFill>
        <p:spPr bwMode="auto">
          <a:xfrm>
            <a:off x="2339752" y="332656"/>
            <a:ext cx="4572000" cy="6096001"/>
          </a:xfrm>
          <a:prstGeom prst="rect">
            <a:avLst/>
          </a:prstGeom>
          <a:noFill/>
        </p:spPr>
      </p:pic>
      <p:pic>
        <p:nvPicPr>
          <p:cNvPr id="1040" name="Picture 16" descr="DSC03469"/>
          <p:cNvPicPr>
            <a:picLocks noChangeAspect="1" noChangeArrowheads="1"/>
          </p:cNvPicPr>
          <p:nvPr/>
        </p:nvPicPr>
        <p:blipFill>
          <a:blip r:embed="rId10" cstate="print"/>
          <a:srcRect/>
          <a:stretch>
            <a:fillRect/>
          </a:stretch>
        </p:blipFill>
        <p:spPr bwMode="auto">
          <a:xfrm>
            <a:off x="2267744" y="332656"/>
            <a:ext cx="45720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 calcmode="lin" valueType="num">
                                      <p:cBhvr additive="base">
                                        <p:cTn id="49" dur="500" fill="hold"/>
                                        <p:tgtEl>
                                          <p:spTgt spid="1034"/>
                                        </p:tgtEl>
                                        <p:attrNameLst>
                                          <p:attrName>ppt_x</p:attrName>
                                        </p:attrNameLst>
                                      </p:cBhvr>
                                      <p:tavLst>
                                        <p:tav tm="0">
                                          <p:val>
                                            <p:strVal val="#ppt_x"/>
                                          </p:val>
                                        </p:tav>
                                        <p:tav tm="100000">
                                          <p:val>
                                            <p:strVal val="#ppt_x"/>
                                          </p:val>
                                        </p:tav>
                                      </p:tavLst>
                                    </p:anim>
                                    <p:anim calcmode="lin" valueType="num">
                                      <p:cBhvr additive="base">
                                        <p:cTn id="5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6"/>
                                        </p:tgtEl>
                                        <p:attrNameLst>
                                          <p:attrName>style.visibility</p:attrName>
                                        </p:attrNameLst>
                                      </p:cBhvr>
                                      <p:to>
                                        <p:strVal val="visible"/>
                                      </p:to>
                                    </p:set>
                                    <p:anim calcmode="lin" valueType="num">
                                      <p:cBhvr additive="base">
                                        <p:cTn id="55" dur="500" fill="hold"/>
                                        <p:tgtEl>
                                          <p:spTgt spid="1036"/>
                                        </p:tgtEl>
                                        <p:attrNameLst>
                                          <p:attrName>ppt_x</p:attrName>
                                        </p:attrNameLst>
                                      </p:cBhvr>
                                      <p:tavLst>
                                        <p:tav tm="0">
                                          <p:val>
                                            <p:strVal val="#ppt_x"/>
                                          </p:val>
                                        </p:tav>
                                        <p:tav tm="100000">
                                          <p:val>
                                            <p:strVal val="#ppt_x"/>
                                          </p:val>
                                        </p:tav>
                                      </p:tavLst>
                                    </p:anim>
                                    <p:anim calcmode="lin" valueType="num">
                                      <p:cBhvr additive="base">
                                        <p:cTn id="56"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38"/>
                                        </p:tgtEl>
                                        <p:attrNameLst>
                                          <p:attrName>style.visibility</p:attrName>
                                        </p:attrNameLst>
                                      </p:cBhvr>
                                      <p:to>
                                        <p:strVal val="visible"/>
                                      </p:to>
                                    </p:set>
                                    <p:anim calcmode="lin" valueType="num">
                                      <p:cBhvr additive="base">
                                        <p:cTn id="61" dur="500" fill="hold"/>
                                        <p:tgtEl>
                                          <p:spTgt spid="1038"/>
                                        </p:tgtEl>
                                        <p:attrNameLst>
                                          <p:attrName>ppt_x</p:attrName>
                                        </p:attrNameLst>
                                      </p:cBhvr>
                                      <p:tavLst>
                                        <p:tav tm="0">
                                          <p:val>
                                            <p:strVal val="#ppt_x"/>
                                          </p:val>
                                        </p:tav>
                                        <p:tav tm="100000">
                                          <p:val>
                                            <p:strVal val="#ppt_x"/>
                                          </p:val>
                                        </p:tav>
                                      </p:tavLst>
                                    </p:anim>
                                    <p:anim calcmode="lin" valueType="num">
                                      <p:cBhvr additive="base">
                                        <p:cTn id="62"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40"/>
                                        </p:tgtEl>
                                        <p:attrNameLst>
                                          <p:attrName>style.visibility</p:attrName>
                                        </p:attrNameLst>
                                      </p:cBhvr>
                                      <p:to>
                                        <p:strVal val="visible"/>
                                      </p:to>
                                    </p:set>
                                    <p:anim calcmode="lin" valueType="num">
                                      <p:cBhvr additive="base">
                                        <p:cTn id="67" dur="500" fill="hold"/>
                                        <p:tgtEl>
                                          <p:spTgt spid="1040"/>
                                        </p:tgtEl>
                                        <p:attrNameLst>
                                          <p:attrName>ppt_x</p:attrName>
                                        </p:attrNameLst>
                                      </p:cBhvr>
                                      <p:tavLst>
                                        <p:tav tm="0">
                                          <p:val>
                                            <p:strVal val="#ppt_x"/>
                                          </p:val>
                                        </p:tav>
                                        <p:tav tm="100000">
                                          <p:val>
                                            <p:strVal val="#ppt_x"/>
                                          </p:val>
                                        </p:tav>
                                      </p:tavLst>
                                    </p:anim>
                                    <p:anim calcmode="lin" valueType="num">
                                      <p:cBhvr additive="base">
                                        <p:cTn id="68"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7668344" cy="1368152"/>
          </a:xfrm>
        </p:spPr>
        <p:txBody>
          <a:bodyPr/>
          <a:lstStyle/>
          <a:p>
            <a:pPr lvl="0" algn="ctr"/>
            <a:r>
              <a:rPr lang="en-GB" sz="6600" dirty="0" smtClean="0">
                <a:solidFill>
                  <a:schemeClr val="tx2"/>
                </a:solidFill>
              </a:rPr>
              <a:t>School’s day</a:t>
            </a:r>
            <a:endParaRPr lang="en-GB" sz="6600" dirty="0">
              <a:solidFill>
                <a:schemeClr val="tx2"/>
              </a:solidFill>
            </a:endParaRPr>
          </a:p>
        </p:txBody>
      </p:sp>
      <p:sp>
        <p:nvSpPr>
          <p:cNvPr id="3" name="Symbol zastępczy zawartości 2"/>
          <p:cNvSpPr>
            <a:spLocks noGrp="1"/>
          </p:cNvSpPr>
          <p:nvPr>
            <p:ph idx="1"/>
          </p:nvPr>
        </p:nvSpPr>
        <p:spPr>
          <a:xfrm>
            <a:off x="3923928" y="1844824"/>
            <a:ext cx="4906888" cy="4608512"/>
          </a:xfrm>
        </p:spPr>
        <p:txBody>
          <a:bodyPr>
            <a:normAutofit/>
          </a:bodyPr>
          <a:lstStyle/>
          <a:p>
            <a:pPr algn="just"/>
            <a:r>
              <a:rPr lang="en-GB" dirty="0" smtClean="0">
                <a:solidFill>
                  <a:schemeClr val="tx2">
                    <a:lumMod val="75000"/>
                  </a:schemeClr>
                </a:solidFill>
              </a:rPr>
              <a:t>The last big event in our school is the School’s Day</a:t>
            </a:r>
          </a:p>
          <a:p>
            <a:pPr algn="just"/>
            <a:r>
              <a:rPr lang="en-GB" dirty="0" smtClean="0">
                <a:solidFill>
                  <a:schemeClr val="tx2">
                    <a:lumMod val="75000"/>
                  </a:schemeClr>
                </a:solidFill>
              </a:rPr>
              <a:t>It </a:t>
            </a:r>
            <a:r>
              <a:rPr lang="en-GB" smtClean="0">
                <a:solidFill>
                  <a:schemeClr val="tx2">
                    <a:lumMod val="75000"/>
                  </a:schemeClr>
                </a:solidFill>
              </a:rPr>
              <a:t>takes part </a:t>
            </a:r>
            <a:r>
              <a:rPr lang="en-GB" dirty="0" smtClean="0">
                <a:solidFill>
                  <a:schemeClr val="tx2">
                    <a:lumMod val="75000"/>
                  </a:schemeClr>
                </a:solidFill>
              </a:rPr>
              <a:t>in June and always has some topic for example: „Japan” or </a:t>
            </a:r>
            <a:r>
              <a:rPr lang="en-GB" dirty="0" smtClean="0">
                <a:solidFill>
                  <a:schemeClr val="accent1">
                    <a:lumMod val="75000"/>
                  </a:schemeClr>
                </a:solidFill>
              </a:rPr>
              <a:t>„Once a folkloric”</a:t>
            </a:r>
          </a:p>
          <a:p>
            <a:pPr algn="just"/>
            <a:r>
              <a:rPr lang="en-GB" dirty="0" smtClean="0">
                <a:solidFill>
                  <a:schemeClr val="tx2">
                    <a:lumMod val="75000"/>
                  </a:schemeClr>
                </a:solidFill>
              </a:rPr>
              <a:t>During this day students with their families can see how people live in some parts of the world. For example during day called „Once a folkloric” you could </a:t>
            </a:r>
            <a:r>
              <a:rPr lang="en-GB" dirty="0" smtClean="0">
                <a:solidFill>
                  <a:schemeClr val="accent1">
                    <a:lumMod val="75000"/>
                  </a:schemeClr>
                </a:solidFill>
              </a:rPr>
              <a:t>met food, hobbies, work, customs, dances and dress of people from the countryside. It was funny and interesting.</a:t>
            </a: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38914" name="Picture 2" descr="IMG_2786"/>
          <p:cNvPicPr>
            <a:picLocks noChangeAspect="1" noChangeArrowheads="1"/>
          </p:cNvPicPr>
          <p:nvPr/>
        </p:nvPicPr>
        <p:blipFill>
          <a:blip r:embed="rId3" cstate="print"/>
          <a:srcRect/>
          <a:stretch>
            <a:fillRect/>
          </a:stretch>
        </p:blipFill>
        <p:spPr bwMode="auto">
          <a:xfrm>
            <a:off x="539552" y="1844824"/>
            <a:ext cx="3203848" cy="4271798"/>
          </a:xfrm>
          <a:prstGeom prst="rect">
            <a:avLst/>
          </a:prstGeom>
          <a:noFill/>
        </p:spPr>
      </p:pic>
      <p:pic>
        <p:nvPicPr>
          <p:cNvPr id="38916" name="Picture 4" descr="011"/>
          <p:cNvPicPr>
            <a:picLocks noChangeAspect="1" noChangeArrowheads="1"/>
          </p:cNvPicPr>
          <p:nvPr/>
        </p:nvPicPr>
        <p:blipFill>
          <a:blip r:embed="rId4" cstate="print"/>
          <a:srcRect/>
          <a:stretch>
            <a:fillRect/>
          </a:stretch>
        </p:blipFill>
        <p:spPr bwMode="auto">
          <a:xfrm>
            <a:off x="1187624" y="1556792"/>
            <a:ext cx="6096000" cy="4572000"/>
          </a:xfrm>
          <a:prstGeom prst="rect">
            <a:avLst/>
          </a:prstGeom>
          <a:noFill/>
        </p:spPr>
      </p:pic>
      <p:pic>
        <p:nvPicPr>
          <p:cNvPr id="38918" name="Picture 6" descr="044"/>
          <p:cNvPicPr>
            <a:picLocks noChangeAspect="1" noChangeArrowheads="1"/>
          </p:cNvPicPr>
          <p:nvPr/>
        </p:nvPicPr>
        <p:blipFill>
          <a:blip r:embed="rId5" cstate="print"/>
          <a:srcRect/>
          <a:stretch>
            <a:fillRect/>
          </a:stretch>
        </p:blipFill>
        <p:spPr bwMode="auto">
          <a:xfrm>
            <a:off x="1619672" y="1556792"/>
            <a:ext cx="6096000" cy="4572000"/>
          </a:xfrm>
          <a:prstGeom prst="rect">
            <a:avLst/>
          </a:prstGeom>
          <a:noFill/>
        </p:spPr>
      </p:pic>
      <p:pic>
        <p:nvPicPr>
          <p:cNvPr id="38920" name="Picture 8" descr="078"/>
          <p:cNvPicPr>
            <a:picLocks noChangeAspect="1" noChangeArrowheads="1"/>
          </p:cNvPicPr>
          <p:nvPr/>
        </p:nvPicPr>
        <p:blipFill>
          <a:blip r:embed="rId6" cstate="print"/>
          <a:srcRect/>
          <a:stretch>
            <a:fillRect/>
          </a:stretch>
        </p:blipFill>
        <p:spPr bwMode="auto">
          <a:xfrm>
            <a:off x="1619672"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916"/>
                                        </p:tgtEl>
                                        <p:attrNameLst>
                                          <p:attrName>style.visibility</p:attrName>
                                        </p:attrNameLst>
                                      </p:cBhvr>
                                      <p:to>
                                        <p:strVal val="visible"/>
                                      </p:to>
                                    </p:set>
                                    <p:anim calcmode="lin" valueType="num">
                                      <p:cBhvr additive="base">
                                        <p:cTn id="25" dur="500" fill="hold"/>
                                        <p:tgtEl>
                                          <p:spTgt spid="38916"/>
                                        </p:tgtEl>
                                        <p:attrNameLst>
                                          <p:attrName>ppt_x</p:attrName>
                                        </p:attrNameLst>
                                      </p:cBhvr>
                                      <p:tavLst>
                                        <p:tav tm="0">
                                          <p:val>
                                            <p:strVal val="#ppt_x"/>
                                          </p:val>
                                        </p:tav>
                                        <p:tav tm="100000">
                                          <p:val>
                                            <p:strVal val="#ppt_x"/>
                                          </p:val>
                                        </p:tav>
                                      </p:tavLst>
                                    </p:anim>
                                    <p:anim calcmode="lin" valueType="num">
                                      <p:cBhvr additive="base">
                                        <p:cTn id="26"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918"/>
                                        </p:tgtEl>
                                        <p:attrNameLst>
                                          <p:attrName>style.visibility</p:attrName>
                                        </p:attrNameLst>
                                      </p:cBhvr>
                                      <p:to>
                                        <p:strVal val="visible"/>
                                      </p:to>
                                    </p:set>
                                    <p:anim calcmode="lin" valueType="num">
                                      <p:cBhvr additive="base">
                                        <p:cTn id="31" dur="500" fill="hold"/>
                                        <p:tgtEl>
                                          <p:spTgt spid="38918"/>
                                        </p:tgtEl>
                                        <p:attrNameLst>
                                          <p:attrName>ppt_x</p:attrName>
                                        </p:attrNameLst>
                                      </p:cBhvr>
                                      <p:tavLst>
                                        <p:tav tm="0">
                                          <p:val>
                                            <p:strVal val="#ppt_x"/>
                                          </p:val>
                                        </p:tav>
                                        <p:tav tm="100000">
                                          <p:val>
                                            <p:strVal val="#ppt_x"/>
                                          </p:val>
                                        </p:tav>
                                      </p:tavLst>
                                    </p:anim>
                                    <p:anim calcmode="lin" valueType="num">
                                      <p:cBhvr additive="base">
                                        <p:cTn id="32"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920"/>
                                        </p:tgtEl>
                                        <p:attrNameLst>
                                          <p:attrName>style.visibility</p:attrName>
                                        </p:attrNameLst>
                                      </p:cBhvr>
                                      <p:to>
                                        <p:strVal val="visible"/>
                                      </p:to>
                                    </p:set>
                                    <p:anim calcmode="lin" valueType="num">
                                      <p:cBhvr additive="base">
                                        <p:cTn id="37" dur="500" fill="hold"/>
                                        <p:tgtEl>
                                          <p:spTgt spid="38920"/>
                                        </p:tgtEl>
                                        <p:attrNameLst>
                                          <p:attrName>ppt_x</p:attrName>
                                        </p:attrNameLst>
                                      </p:cBhvr>
                                      <p:tavLst>
                                        <p:tav tm="0">
                                          <p:val>
                                            <p:strVal val="#ppt_x"/>
                                          </p:val>
                                        </p:tav>
                                        <p:tav tm="100000">
                                          <p:val>
                                            <p:strVal val="#ppt_x"/>
                                          </p:val>
                                        </p:tav>
                                      </p:tavLst>
                                    </p:anim>
                                    <p:anim calcmode="lin" valueType="num">
                                      <p:cBhvr additive="base">
                                        <p:cTn id="38"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196752"/>
            <a:ext cx="7924800" cy="2689448"/>
          </a:xfrm>
        </p:spPr>
        <p:txBody>
          <a:bodyPr>
            <a:scene3d>
              <a:camera prst="obliqueTopLeft"/>
              <a:lightRig rig="threePt" dir="t"/>
            </a:scene3d>
            <a:sp3d extrusionH="57150">
              <a:bevelT w="38100" h="38100" prst="angle"/>
            </a:sp3d>
          </a:bodyPr>
          <a:lstStyle/>
          <a:p>
            <a:pPr algn="ctr"/>
            <a:r>
              <a:rPr lang="en-GB" sz="7200" dirty="0" smtClean="0"/>
              <a:t>Thanks for your attention</a:t>
            </a:r>
            <a:endParaRPr lang="en-GB" sz="7200" dirty="0"/>
          </a:p>
        </p:txBody>
      </p:sp>
      <p:sp>
        <p:nvSpPr>
          <p:cNvPr id="3" name="Podtytuł 2"/>
          <p:cNvSpPr>
            <a:spLocks noGrp="1"/>
          </p:cNvSpPr>
          <p:nvPr>
            <p:ph type="subTitle" idx="1"/>
          </p:nvPr>
        </p:nvSpPr>
        <p:spPr>
          <a:xfrm>
            <a:off x="1043608" y="5301208"/>
            <a:ext cx="7924800" cy="1219200"/>
          </a:xfrm>
        </p:spPr>
        <p:txBody>
          <a:bodyPr/>
          <a:lstStyle/>
          <a:p>
            <a:r>
              <a:rPr lang="pl-PL" dirty="0" smtClean="0"/>
              <a:t>Julianna Piskorz 6b</a:t>
            </a:r>
            <a:endParaRPr lang="pl-PL" dirty="0"/>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rot="21014159">
            <a:off x="1055511" y="4713702"/>
            <a:ext cx="1867748" cy="16546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274638"/>
            <a:ext cx="7427168" cy="1143000"/>
          </a:xfrm>
        </p:spPr>
        <p:txBody>
          <a:bodyPr/>
          <a:lstStyle/>
          <a:p>
            <a:pPr algn="r"/>
            <a:r>
              <a:rPr lang="en-US" sz="4800" dirty="0" smtClean="0">
                <a:solidFill>
                  <a:schemeClr val="tx2"/>
                </a:solidFill>
              </a:rPr>
              <a:t>Math Competition</a:t>
            </a:r>
            <a:endParaRPr lang="en-US" sz="4800" dirty="0">
              <a:solidFill>
                <a:schemeClr val="tx2"/>
              </a:solidFill>
            </a:endParaRPr>
          </a:p>
        </p:txBody>
      </p:sp>
      <p:sp>
        <p:nvSpPr>
          <p:cNvPr id="3" name="Symbol zastępczy zawartości 2"/>
          <p:cNvSpPr>
            <a:spLocks noGrp="1"/>
          </p:cNvSpPr>
          <p:nvPr>
            <p:ph idx="1"/>
          </p:nvPr>
        </p:nvSpPr>
        <p:spPr>
          <a:xfrm>
            <a:off x="4788024" y="1556792"/>
            <a:ext cx="4042792" cy="4925144"/>
          </a:xfrm>
        </p:spPr>
        <p:txBody>
          <a:bodyPr/>
          <a:lstStyle/>
          <a:p>
            <a:pPr algn="just"/>
            <a:r>
              <a:rPr lang="en-GB" dirty="0" smtClean="0">
                <a:solidFill>
                  <a:schemeClr val="tx2">
                    <a:lumMod val="75000"/>
                  </a:schemeClr>
                </a:solidFill>
              </a:rPr>
              <a:t>Every year our school also takes part in on-line Maths competition called „Move your head” </a:t>
            </a:r>
          </a:p>
          <a:p>
            <a:pPr algn="just"/>
            <a:r>
              <a:rPr lang="en-GB" dirty="0" smtClean="0">
                <a:solidFill>
                  <a:schemeClr val="tx2">
                    <a:lumMod val="75000"/>
                  </a:schemeClr>
                </a:solidFill>
              </a:rPr>
              <a:t>It consists of four parts</a:t>
            </a:r>
          </a:p>
          <a:p>
            <a:pPr algn="just"/>
            <a:r>
              <a:rPr lang="en-GB" dirty="0" smtClean="0">
                <a:solidFill>
                  <a:schemeClr val="tx2">
                    <a:lumMod val="75000"/>
                  </a:schemeClr>
                </a:solidFill>
              </a:rPr>
              <a:t>There are 6 exercises in each part – if you do 3 of them you get 1 point, but if you do all of them you get 6 points </a:t>
            </a:r>
          </a:p>
          <a:p>
            <a:pPr algn="just"/>
            <a:r>
              <a:rPr lang="en-GB" dirty="0" smtClean="0">
                <a:solidFill>
                  <a:schemeClr val="tx2">
                    <a:lumMod val="75000"/>
                  </a:schemeClr>
                </a:solidFill>
              </a:rPr>
              <a:t>At the end of school year there is an award for people who will get the biggest number of points</a:t>
            </a:r>
            <a:endParaRPr lang="en-GB" dirty="0">
              <a:solidFill>
                <a:schemeClr val="tx2">
                  <a:lumMod val="75000"/>
                </a:schemeClr>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p:cNvPicPr>
            <a:picLocks noChangeAspect="1" noChangeArrowheads="1"/>
          </p:cNvPicPr>
          <p:nvPr/>
        </p:nvPicPr>
        <p:blipFill>
          <a:blip r:embed="rId3" cstate="print"/>
          <a:srcRect l="32775" r="36513" b="44910"/>
          <a:stretch>
            <a:fillRect/>
          </a:stretch>
        </p:blipFill>
        <p:spPr bwMode="auto">
          <a:xfrm>
            <a:off x="971600" y="1484784"/>
            <a:ext cx="3543696" cy="5085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47864" y="1412776"/>
            <a:ext cx="5554960" cy="4925144"/>
          </a:xfrm>
        </p:spPr>
        <p:txBody>
          <a:bodyPr>
            <a:normAutofit/>
          </a:bodyPr>
          <a:lstStyle/>
          <a:p>
            <a:pPr algn="just"/>
            <a:r>
              <a:rPr lang="en-GB" dirty="0" smtClean="0">
                <a:solidFill>
                  <a:schemeClr val="tx2">
                    <a:lumMod val="75000"/>
                  </a:schemeClr>
                </a:solidFill>
              </a:rPr>
              <a:t>It takes place twice a year – in Autumn and in Spring</a:t>
            </a:r>
          </a:p>
          <a:p>
            <a:pPr algn="just"/>
            <a:r>
              <a:rPr lang="en-GB" dirty="0" smtClean="0">
                <a:solidFill>
                  <a:schemeClr val="tx2">
                    <a:lumMod val="75000"/>
                  </a:schemeClr>
                </a:solidFill>
              </a:rPr>
              <a:t>The topic changes each year for example „Palaces of Warsaw” or „Warsaw on rails”</a:t>
            </a:r>
          </a:p>
          <a:p>
            <a:pPr algn="just"/>
            <a:r>
              <a:rPr lang="en-GB" dirty="0" smtClean="0">
                <a:solidFill>
                  <a:schemeClr val="tx2">
                    <a:lumMod val="75000"/>
                  </a:schemeClr>
                </a:solidFill>
              </a:rPr>
              <a:t>Each team consist of parents and children</a:t>
            </a:r>
          </a:p>
          <a:p>
            <a:pPr algn="just"/>
            <a:r>
              <a:rPr lang="en-GB" dirty="0" smtClean="0">
                <a:solidFill>
                  <a:schemeClr val="tx2">
                    <a:lumMod val="75000"/>
                  </a:schemeClr>
                </a:solidFill>
              </a:rPr>
              <a:t>Its participants must walk around Warsaw, visit some places where teachers and students prepare some exercise for them</a:t>
            </a:r>
          </a:p>
          <a:p>
            <a:pPr algn="just"/>
            <a:r>
              <a:rPr lang="en-GB" dirty="0" smtClean="0">
                <a:solidFill>
                  <a:schemeClr val="tx2">
                    <a:lumMod val="75000"/>
                  </a:schemeClr>
                </a:solidFill>
              </a:rPr>
              <a:t>They also must answer questions in a written form</a:t>
            </a:r>
          </a:p>
          <a:p>
            <a:pPr algn="just"/>
            <a:r>
              <a:rPr lang="en-GB" dirty="0" smtClean="0">
                <a:solidFill>
                  <a:schemeClr val="tx2">
                    <a:lumMod val="75000"/>
                  </a:schemeClr>
                </a:solidFill>
              </a:rPr>
              <a:t>All the </a:t>
            </a:r>
            <a:r>
              <a:rPr lang="en-GB" dirty="0" err="1" smtClean="0">
                <a:solidFill>
                  <a:schemeClr val="tx2">
                    <a:lumMod val="75000"/>
                  </a:schemeClr>
                </a:solidFill>
              </a:rPr>
              <a:t>answes</a:t>
            </a:r>
            <a:r>
              <a:rPr lang="en-GB" dirty="0" smtClean="0">
                <a:solidFill>
                  <a:schemeClr val="tx2">
                    <a:lumMod val="75000"/>
                  </a:schemeClr>
                </a:solidFill>
              </a:rPr>
              <a:t> to these questions can be found in places marked on a map</a:t>
            </a:r>
            <a:endParaRPr lang="en-GB" dirty="0">
              <a:solidFill>
                <a:schemeClr val="tx2">
                  <a:lumMod val="75000"/>
                </a:schemeClr>
              </a:solidFill>
            </a:endParaRPr>
          </a:p>
        </p:txBody>
      </p:sp>
      <p:sp>
        <p:nvSpPr>
          <p:cNvPr id="2" name="Tytuł 1"/>
          <p:cNvSpPr>
            <a:spLocks noGrp="1"/>
          </p:cNvSpPr>
          <p:nvPr>
            <p:ph type="title"/>
          </p:nvPr>
        </p:nvSpPr>
        <p:spPr>
          <a:xfrm>
            <a:off x="1259632" y="274638"/>
            <a:ext cx="7427168" cy="1143000"/>
          </a:xfrm>
        </p:spPr>
        <p:txBody>
          <a:bodyPr/>
          <a:lstStyle/>
          <a:p>
            <a:pPr algn="r"/>
            <a:r>
              <a:rPr lang="en-US" sz="5400" dirty="0" smtClean="0">
                <a:solidFill>
                  <a:schemeClr val="tx2"/>
                </a:solidFill>
              </a:rPr>
              <a:t>Family rally</a:t>
            </a:r>
            <a:endParaRPr lang="en-US" sz="5400" dirty="0">
              <a:solidFill>
                <a:schemeClr val="tx2"/>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DSCF6895"/>
          <p:cNvPicPr>
            <a:picLocks noChangeAspect="1" noChangeArrowheads="1"/>
          </p:cNvPicPr>
          <p:nvPr/>
        </p:nvPicPr>
        <p:blipFill>
          <a:blip r:embed="rId3" cstate="print"/>
          <a:srcRect l="1990" r="9455"/>
          <a:stretch>
            <a:fillRect/>
          </a:stretch>
        </p:blipFill>
        <p:spPr bwMode="auto">
          <a:xfrm>
            <a:off x="179512" y="1556792"/>
            <a:ext cx="3060372" cy="4607836"/>
          </a:xfrm>
          <a:prstGeom prst="rect">
            <a:avLst/>
          </a:prstGeom>
          <a:noFill/>
        </p:spPr>
      </p:pic>
      <p:pic>
        <p:nvPicPr>
          <p:cNvPr id="1028" name="Picture 4" descr="DSCF6928"/>
          <p:cNvPicPr>
            <a:picLocks noChangeAspect="1" noChangeArrowheads="1"/>
          </p:cNvPicPr>
          <p:nvPr/>
        </p:nvPicPr>
        <p:blipFill>
          <a:blip r:embed="rId4" cstate="print"/>
          <a:srcRect/>
          <a:stretch>
            <a:fillRect/>
          </a:stretch>
        </p:blipFill>
        <p:spPr bwMode="auto">
          <a:xfrm>
            <a:off x="2483768" y="548680"/>
            <a:ext cx="4464496" cy="5952662"/>
          </a:xfrm>
          <a:prstGeom prst="rect">
            <a:avLst/>
          </a:prstGeom>
          <a:noFill/>
        </p:spPr>
      </p:pic>
      <p:pic>
        <p:nvPicPr>
          <p:cNvPr id="1030" name="Picture 6" descr="_DSC0066"/>
          <p:cNvPicPr>
            <a:picLocks noChangeAspect="1" noChangeArrowheads="1"/>
          </p:cNvPicPr>
          <p:nvPr/>
        </p:nvPicPr>
        <p:blipFill>
          <a:blip r:embed="rId5" cstate="print"/>
          <a:srcRect/>
          <a:stretch>
            <a:fillRect/>
          </a:stretch>
        </p:blipFill>
        <p:spPr bwMode="auto">
          <a:xfrm>
            <a:off x="827584" y="1700808"/>
            <a:ext cx="6096000" cy="404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 calcmode="lin" valueType="num">
                                      <p:cBhvr>
                                        <p:cTn id="45" dur="500" fill="hold"/>
                                        <p:tgtEl>
                                          <p:spTgt spid="1028"/>
                                        </p:tgtEl>
                                        <p:attrNameLst>
                                          <p:attrName>style.rotation</p:attrName>
                                        </p:attrNameLst>
                                      </p:cBhvr>
                                      <p:tavLst>
                                        <p:tav tm="0">
                                          <p:val>
                                            <p:fltVal val="90"/>
                                          </p:val>
                                        </p:tav>
                                        <p:tav tm="100000">
                                          <p:val>
                                            <p:fltVal val="0"/>
                                          </p:val>
                                        </p:tav>
                                      </p:tavLst>
                                    </p:anim>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1030"/>
                                        </p:tgtEl>
                                        <p:attrNameLst>
                                          <p:attrName>style.visibility</p:attrName>
                                        </p:attrNameLst>
                                      </p:cBhvr>
                                      <p:to>
                                        <p:strVal val="visible"/>
                                      </p:to>
                                    </p:set>
                                    <p:anim calcmode="lin" valueType="num">
                                      <p:cBhvr>
                                        <p:cTn id="51" dur="500" fill="hold"/>
                                        <p:tgtEl>
                                          <p:spTgt spid="1030"/>
                                        </p:tgtEl>
                                        <p:attrNameLst>
                                          <p:attrName>ppt_w</p:attrName>
                                        </p:attrNameLst>
                                      </p:cBhvr>
                                      <p:tavLst>
                                        <p:tav tm="0">
                                          <p:val>
                                            <p:fltVal val="0"/>
                                          </p:val>
                                        </p:tav>
                                        <p:tav tm="100000">
                                          <p:val>
                                            <p:strVal val="#ppt_w"/>
                                          </p:val>
                                        </p:tav>
                                      </p:tavLst>
                                    </p:anim>
                                    <p:anim calcmode="lin" valueType="num">
                                      <p:cBhvr>
                                        <p:cTn id="52" dur="500" fill="hold"/>
                                        <p:tgtEl>
                                          <p:spTgt spid="1030"/>
                                        </p:tgtEl>
                                        <p:attrNameLst>
                                          <p:attrName>ppt_h</p:attrName>
                                        </p:attrNameLst>
                                      </p:cBhvr>
                                      <p:tavLst>
                                        <p:tav tm="0">
                                          <p:val>
                                            <p:fltVal val="0"/>
                                          </p:val>
                                        </p:tav>
                                        <p:tav tm="100000">
                                          <p:val>
                                            <p:strVal val="#ppt_h"/>
                                          </p:val>
                                        </p:tav>
                                      </p:tavLst>
                                    </p:anim>
                                    <p:anim calcmode="lin" valueType="num">
                                      <p:cBhvr>
                                        <p:cTn id="53" dur="500" fill="hold"/>
                                        <p:tgtEl>
                                          <p:spTgt spid="1030"/>
                                        </p:tgtEl>
                                        <p:attrNameLst>
                                          <p:attrName>style.rotation</p:attrName>
                                        </p:attrNameLst>
                                      </p:cBhvr>
                                      <p:tavLst>
                                        <p:tav tm="0">
                                          <p:val>
                                            <p:fltVal val="90"/>
                                          </p:val>
                                        </p:tav>
                                        <p:tav tm="100000">
                                          <p:val>
                                            <p:fltVal val="0"/>
                                          </p:val>
                                        </p:tav>
                                      </p:tavLst>
                                    </p:anim>
                                    <p:animEffect transition="in" filter="fade">
                                      <p:cBhvr>
                                        <p:cTn id="5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88640"/>
            <a:ext cx="7812360" cy="1143000"/>
          </a:xfrm>
        </p:spPr>
        <p:txBody>
          <a:bodyPr/>
          <a:lstStyle/>
          <a:p>
            <a:pPr lvl="0"/>
            <a:r>
              <a:rPr lang="en-GB" sz="4000" dirty="0" smtClean="0">
                <a:solidFill>
                  <a:schemeClr val="tx2"/>
                </a:solidFill>
              </a:rPr>
              <a:t>bike and motorbike cart</a:t>
            </a:r>
            <a:endParaRPr lang="pl-PL" sz="4000" dirty="0">
              <a:solidFill>
                <a:schemeClr val="tx2"/>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C:\Users\Julianka\AppData\Local\Microsoft\Windows\Temporary Internet Files\Content.IE5\419G987N\MC900197730[1].wmf"/>
          <p:cNvPicPr>
            <a:picLocks noChangeAspect="1" noChangeArrowheads="1"/>
          </p:cNvPicPr>
          <p:nvPr/>
        </p:nvPicPr>
        <p:blipFill>
          <a:blip r:embed="rId3" cstate="print"/>
          <a:srcRect/>
          <a:stretch>
            <a:fillRect/>
          </a:stretch>
        </p:blipFill>
        <p:spPr bwMode="auto">
          <a:xfrm>
            <a:off x="683568" y="2060848"/>
            <a:ext cx="4214776" cy="3777792"/>
          </a:xfrm>
          <a:prstGeom prst="rect">
            <a:avLst/>
          </a:prstGeom>
          <a:noFill/>
        </p:spPr>
      </p:pic>
      <p:sp>
        <p:nvSpPr>
          <p:cNvPr id="3" name="Symbol zastępczy zawartości 2"/>
          <p:cNvSpPr>
            <a:spLocks noGrp="1"/>
          </p:cNvSpPr>
          <p:nvPr>
            <p:ph idx="1"/>
          </p:nvPr>
        </p:nvSpPr>
        <p:spPr>
          <a:xfrm>
            <a:off x="4860032" y="1412776"/>
            <a:ext cx="4042792" cy="4925144"/>
          </a:xfrm>
        </p:spPr>
        <p:txBody>
          <a:bodyPr/>
          <a:lstStyle/>
          <a:p>
            <a:pPr algn="just"/>
            <a:r>
              <a:rPr lang="en-GB" dirty="0" smtClean="0">
                <a:solidFill>
                  <a:schemeClr val="tx2">
                    <a:lumMod val="75000"/>
                  </a:schemeClr>
                </a:solidFill>
              </a:rPr>
              <a:t>In Poland we need a license to ride a bike or  a motorbike. That is why in September students from classes 4-6 can take an exam to get it</a:t>
            </a:r>
          </a:p>
          <a:p>
            <a:pPr algn="just"/>
            <a:r>
              <a:rPr lang="en-GB" dirty="0" smtClean="0">
                <a:solidFill>
                  <a:schemeClr val="tx2">
                    <a:lumMod val="75000"/>
                  </a:schemeClr>
                </a:solidFill>
              </a:rPr>
              <a:t>every year many students pass exam and we can go for many bike trips</a:t>
            </a:r>
          </a:p>
          <a:p>
            <a:pPr algn="just"/>
            <a:r>
              <a:rPr lang="en-GB" dirty="0" smtClean="0">
                <a:solidFill>
                  <a:schemeClr val="tx2">
                    <a:lumMod val="75000"/>
                  </a:schemeClr>
                </a:solidFill>
              </a:rPr>
              <a:t>We ride in national park or in the city, in some parks</a:t>
            </a:r>
            <a:endParaRPr lang="en-GB" dirty="0">
              <a:solidFill>
                <a:schemeClr val="tx2">
                  <a:lumMod val="75000"/>
                </a:schemeClr>
              </a:solidFill>
            </a:endParaRPr>
          </a:p>
        </p:txBody>
      </p:sp>
      <p:pic>
        <p:nvPicPr>
          <p:cNvPr id="21506" name="Picture 2" descr="DSC03039"/>
          <p:cNvPicPr>
            <a:picLocks noChangeAspect="1" noChangeArrowheads="1"/>
          </p:cNvPicPr>
          <p:nvPr/>
        </p:nvPicPr>
        <p:blipFill>
          <a:blip r:embed="rId4" cstate="print"/>
          <a:srcRect/>
          <a:stretch>
            <a:fillRect/>
          </a:stretch>
        </p:blipFill>
        <p:spPr bwMode="auto">
          <a:xfrm>
            <a:off x="1619672" y="1700808"/>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additive="base">
                                        <p:cTn id="25" dur="500" fill="hold"/>
                                        <p:tgtEl>
                                          <p:spTgt spid="21506"/>
                                        </p:tgtEl>
                                        <p:attrNameLst>
                                          <p:attrName>ppt_x</p:attrName>
                                        </p:attrNameLst>
                                      </p:cBhvr>
                                      <p:tavLst>
                                        <p:tav tm="0">
                                          <p:val>
                                            <p:strVal val="#ppt_x"/>
                                          </p:val>
                                        </p:tav>
                                        <p:tav tm="100000">
                                          <p:val>
                                            <p:strVal val="#ppt_x"/>
                                          </p:val>
                                        </p:tav>
                                      </p:tavLst>
                                    </p:anim>
                                    <p:anim calcmode="lin" valueType="num">
                                      <p:cBhvr additive="base">
                                        <p:cTn id="26"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99992" y="1412776"/>
            <a:ext cx="4402832" cy="4925144"/>
          </a:xfrm>
        </p:spPr>
        <p:txBody>
          <a:bodyPr>
            <a:normAutofit/>
          </a:bodyPr>
          <a:lstStyle/>
          <a:p>
            <a:pPr algn="just"/>
            <a:r>
              <a:rPr lang="en-GB" dirty="0" smtClean="0">
                <a:solidFill>
                  <a:schemeClr val="tx2">
                    <a:lumMod val="75000"/>
                  </a:schemeClr>
                </a:solidFill>
              </a:rPr>
              <a:t>In September our school officially welcomes new students</a:t>
            </a:r>
          </a:p>
          <a:p>
            <a:r>
              <a:rPr lang="en-GB" dirty="0" smtClean="0">
                <a:solidFill>
                  <a:schemeClr val="tx2">
                    <a:lumMod val="75000"/>
                  </a:schemeClr>
                </a:solidFill>
              </a:rPr>
              <a:t>All classes prepare wonderful </a:t>
            </a:r>
            <a:r>
              <a:rPr lang="en-GB" dirty="0" err="1" smtClean="0">
                <a:solidFill>
                  <a:schemeClr val="tx2">
                    <a:lumMod val="75000"/>
                  </a:schemeClr>
                </a:solidFill>
              </a:rPr>
              <a:t>suprises</a:t>
            </a:r>
            <a:r>
              <a:rPr lang="en-GB" dirty="0" smtClean="0">
                <a:solidFill>
                  <a:schemeClr val="tx2">
                    <a:lumMod val="75000"/>
                  </a:schemeClr>
                </a:solidFill>
              </a:rPr>
              <a:t> for new students. They can try many different sweets, visit a hairdresser, go back in time, visit chocolate factory, take part in a play etc.</a:t>
            </a:r>
          </a:p>
          <a:p>
            <a:r>
              <a:rPr lang="en-GB" dirty="0" smtClean="0">
                <a:solidFill>
                  <a:schemeClr val="tx2">
                    <a:lumMod val="75000"/>
                  </a:schemeClr>
                </a:solidFill>
              </a:rPr>
              <a:t>At the end new students choose the best class and get their students IDS after they have eaten a slice of lemon and smile</a:t>
            </a:r>
          </a:p>
          <a:p>
            <a:r>
              <a:rPr lang="en-GB" dirty="0" smtClean="0">
                <a:solidFill>
                  <a:schemeClr val="tx2">
                    <a:lumMod val="75000"/>
                  </a:schemeClr>
                </a:solidFill>
              </a:rPr>
              <a:t>That’s really great fun!</a:t>
            </a:r>
          </a:p>
          <a:p>
            <a:endParaRPr lang="en-GB" dirty="0">
              <a:solidFill>
                <a:schemeClr val="tx2">
                  <a:lumMod val="75000"/>
                </a:schemeClr>
              </a:solidFill>
            </a:endParaRPr>
          </a:p>
        </p:txBody>
      </p:sp>
      <p:sp>
        <p:nvSpPr>
          <p:cNvPr id="2" name="Tytuł 1"/>
          <p:cNvSpPr>
            <a:spLocks noGrp="1"/>
          </p:cNvSpPr>
          <p:nvPr>
            <p:ph type="title"/>
          </p:nvPr>
        </p:nvSpPr>
        <p:spPr>
          <a:xfrm>
            <a:off x="1331640" y="188640"/>
            <a:ext cx="7560840" cy="1143000"/>
          </a:xfrm>
        </p:spPr>
        <p:txBody>
          <a:bodyPr/>
          <a:lstStyle/>
          <a:p>
            <a:pPr lvl="0" algn="r"/>
            <a:r>
              <a:rPr lang="en-US" sz="4400" dirty="0" smtClean="0">
                <a:solidFill>
                  <a:schemeClr val="tx2"/>
                </a:solidFill>
              </a:rPr>
              <a:t>Initiation ceremonies</a:t>
            </a:r>
            <a:endParaRPr lang="en-US" sz="4400" dirty="0">
              <a:solidFill>
                <a:schemeClr val="tx2"/>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3556" name="Picture 4" descr="Obraz 558"/>
          <p:cNvPicPr>
            <a:picLocks noChangeAspect="1" noChangeArrowheads="1"/>
          </p:cNvPicPr>
          <p:nvPr/>
        </p:nvPicPr>
        <p:blipFill>
          <a:blip r:embed="rId3" cstate="print"/>
          <a:srcRect/>
          <a:stretch>
            <a:fillRect/>
          </a:stretch>
        </p:blipFill>
        <p:spPr bwMode="auto">
          <a:xfrm>
            <a:off x="611560" y="1628800"/>
            <a:ext cx="3545886" cy="4727849"/>
          </a:xfrm>
          <a:prstGeom prst="rect">
            <a:avLst/>
          </a:prstGeom>
          <a:noFill/>
        </p:spPr>
      </p:pic>
      <p:pic>
        <p:nvPicPr>
          <p:cNvPr id="23554" name="Picture 2" descr="Obraz 570"/>
          <p:cNvPicPr>
            <a:picLocks noChangeAspect="1" noChangeArrowheads="1"/>
          </p:cNvPicPr>
          <p:nvPr/>
        </p:nvPicPr>
        <p:blipFill>
          <a:blip r:embed="rId4" cstate="print"/>
          <a:srcRect/>
          <a:stretch>
            <a:fillRect/>
          </a:stretch>
        </p:blipFill>
        <p:spPr bwMode="auto">
          <a:xfrm>
            <a:off x="1187624" y="1772816"/>
            <a:ext cx="6096000" cy="4572000"/>
          </a:xfrm>
          <a:prstGeom prst="rect">
            <a:avLst/>
          </a:prstGeom>
          <a:noFill/>
        </p:spPr>
      </p:pic>
      <p:pic>
        <p:nvPicPr>
          <p:cNvPr id="23558" name="Picture 6" descr="Obraz 596"/>
          <p:cNvPicPr>
            <a:picLocks noChangeAspect="1" noChangeArrowheads="1"/>
          </p:cNvPicPr>
          <p:nvPr/>
        </p:nvPicPr>
        <p:blipFill>
          <a:blip r:embed="rId5" cstate="print"/>
          <a:srcRect/>
          <a:stretch>
            <a:fillRect/>
          </a:stretch>
        </p:blipFill>
        <p:spPr bwMode="auto">
          <a:xfrm>
            <a:off x="1115616" y="1484784"/>
            <a:ext cx="6096000" cy="4572000"/>
          </a:xfrm>
          <a:prstGeom prst="rect">
            <a:avLst/>
          </a:prstGeom>
          <a:noFill/>
        </p:spPr>
      </p:pic>
      <p:pic>
        <p:nvPicPr>
          <p:cNvPr id="23560" name="Picture 8" descr="Obraz 608"/>
          <p:cNvPicPr>
            <a:picLocks noChangeAspect="1" noChangeArrowheads="1"/>
          </p:cNvPicPr>
          <p:nvPr/>
        </p:nvPicPr>
        <p:blipFill>
          <a:blip r:embed="rId6" cstate="print"/>
          <a:srcRect/>
          <a:stretch>
            <a:fillRect/>
          </a:stretch>
        </p:blipFill>
        <p:spPr bwMode="auto">
          <a:xfrm>
            <a:off x="971600" y="1556792"/>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4"/>
                                        </p:tgtEl>
                                        <p:attrNameLst>
                                          <p:attrName>style.visibility</p:attrName>
                                        </p:attrNameLst>
                                      </p:cBhvr>
                                      <p:to>
                                        <p:strVal val="visible"/>
                                      </p:to>
                                    </p:set>
                                    <p:anim calcmode="lin" valueType="num">
                                      <p:cBhvr additive="base">
                                        <p:cTn id="31" dur="500" fill="hold"/>
                                        <p:tgtEl>
                                          <p:spTgt spid="23554"/>
                                        </p:tgtEl>
                                        <p:attrNameLst>
                                          <p:attrName>ppt_x</p:attrName>
                                        </p:attrNameLst>
                                      </p:cBhvr>
                                      <p:tavLst>
                                        <p:tav tm="0">
                                          <p:val>
                                            <p:strVal val="#ppt_x"/>
                                          </p:val>
                                        </p:tav>
                                        <p:tav tm="100000">
                                          <p:val>
                                            <p:strVal val="#ppt_x"/>
                                          </p:val>
                                        </p:tav>
                                      </p:tavLst>
                                    </p:anim>
                                    <p:anim calcmode="lin" valueType="num">
                                      <p:cBhvr additive="base">
                                        <p:cTn id="3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8"/>
                                        </p:tgtEl>
                                        <p:attrNameLst>
                                          <p:attrName>style.visibility</p:attrName>
                                        </p:attrNameLst>
                                      </p:cBhvr>
                                      <p:to>
                                        <p:strVal val="visible"/>
                                      </p:to>
                                    </p:set>
                                    <p:anim calcmode="lin" valueType="num">
                                      <p:cBhvr additive="base">
                                        <p:cTn id="37" dur="500" fill="hold"/>
                                        <p:tgtEl>
                                          <p:spTgt spid="23558"/>
                                        </p:tgtEl>
                                        <p:attrNameLst>
                                          <p:attrName>ppt_x</p:attrName>
                                        </p:attrNameLst>
                                      </p:cBhvr>
                                      <p:tavLst>
                                        <p:tav tm="0">
                                          <p:val>
                                            <p:strVal val="#ppt_x"/>
                                          </p:val>
                                        </p:tav>
                                        <p:tav tm="100000">
                                          <p:val>
                                            <p:strVal val="#ppt_x"/>
                                          </p:val>
                                        </p:tav>
                                      </p:tavLst>
                                    </p:anim>
                                    <p:anim calcmode="lin" valueType="num">
                                      <p:cBhvr additive="base">
                                        <p:cTn id="3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560"/>
                                        </p:tgtEl>
                                        <p:attrNameLst>
                                          <p:attrName>style.visibility</p:attrName>
                                        </p:attrNameLst>
                                      </p:cBhvr>
                                      <p:to>
                                        <p:strVal val="visible"/>
                                      </p:to>
                                    </p:set>
                                    <p:anim calcmode="lin" valueType="num">
                                      <p:cBhvr additive="base">
                                        <p:cTn id="43" dur="500" fill="hold"/>
                                        <p:tgtEl>
                                          <p:spTgt spid="23560"/>
                                        </p:tgtEl>
                                        <p:attrNameLst>
                                          <p:attrName>ppt_x</p:attrName>
                                        </p:attrNameLst>
                                      </p:cBhvr>
                                      <p:tavLst>
                                        <p:tav tm="0">
                                          <p:val>
                                            <p:strVal val="#ppt_x"/>
                                          </p:val>
                                        </p:tav>
                                        <p:tav tm="100000">
                                          <p:val>
                                            <p:strVal val="#ppt_x"/>
                                          </p:val>
                                        </p:tav>
                                      </p:tavLst>
                                    </p:anim>
                                    <p:anim calcmode="lin" valueType="num">
                                      <p:cBhvr additive="base">
                                        <p:cTn id="44"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27984" y="1412776"/>
            <a:ext cx="4474840" cy="4925144"/>
          </a:xfrm>
        </p:spPr>
        <p:txBody>
          <a:bodyPr/>
          <a:lstStyle/>
          <a:p>
            <a:pPr algn="just"/>
            <a:r>
              <a:rPr lang="en-GB" dirty="0" smtClean="0">
                <a:solidFill>
                  <a:schemeClr val="tx2">
                    <a:lumMod val="75000"/>
                  </a:schemeClr>
                </a:solidFill>
              </a:rPr>
              <a:t>On 14th of October Poland celebrates National Education Day, called also The Teacher’s Day</a:t>
            </a:r>
          </a:p>
          <a:p>
            <a:pPr algn="just"/>
            <a:r>
              <a:rPr lang="en-GB" dirty="0" smtClean="0">
                <a:solidFill>
                  <a:schemeClr val="tx2">
                    <a:lumMod val="75000"/>
                  </a:schemeClr>
                </a:solidFill>
              </a:rPr>
              <a:t>In our school it is prepared by 4th classes</a:t>
            </a:r>
          </a:p>
          <a:p>
            <a:pPr algn="just"/>
            <a:r>
              <a:rPr lang="en-GB" dirty="0" smtClean="0">
                <a:solidFill>
                  <a:schemeClr val="tx2">
                    <a:lumMod val="75000"/>
                  </a:schemeClr>
                </a:solidFill>
              </a:rPr>
              <a:t>They make a play for the whole school or only for teachers</a:t>
            </a:r>
          </a:p>
          <a:p>
            <a:pPr algn="just"/>
            <a:r>
              <a:rPr lang="en-GB" dirty="0" smtClean="0">
                <a:solidFill>
                  <a:schemeClr val="tx2">
                    <a:lumMod val="75000"/>
                  </a:schemeClr>
                </a:solidFill>
              </a:rPr>
              <a:t>They also give some presents for teachers, for example cookies or bookmarks</a:t>
            </a:r>
          </a:p>
          <a:p>
            <a:pPr algn="just"/>
            <a:r>
              <a:rPr lang="en-GB" dirty="0" smtClean="0">
                <a:solidFill>
                  <a:schemeClr val="tx2">
                    <a:lumMod val="75000"/>
                  </a:schemeClr>
                </a:solidFill>
              </a:rPr>
              <a:t>We often have a school assembly on this day</a:t>
            </a:r>
          </a:p>
          <a:p>
            <a:pPr algn="just"/>
            <a:endParaRPr lang="en-US" dirty="0" smtClean="0">
              <a:solidFill>
                <a:schemeClr val="tx2">
                  <a:lumMod val="75000"/>
                </a:schemeClr>
              </a:solidFill>
            </a:endParaRPr>
          </a:p>
          <a:p>
            <a:pPr algn="just"/>
            <a:endParaRPr lang="en-US" dirty="0">
              <a:solidFill>
                <a:schemeClr val="tx2">
                  <a:lumMod val="75000"/>
                </a:schemeClr>
              </a:solidFill>
            </a:endParaRPr>
          </a:p>
        </p:txBody>
      </p:sp>
      <p:sp>
        <p:nvSpPr>
          <p:cNvPr id="2" name="Tytuł 1"/>
          <p:cNvSpPr>
            <a:spLocks noGrp="1"/>
          </p:cNvSpPr>
          <p:nvPr>
            <p:ph type="title"/>
          </p:nvPr>
        </p:nvSpPr>
        <p:spPr>
          <a:xfrm>
            <a:off x="1331640" y="188640"/>
            <a:ext cx="7632848" cy="1143000"/>
          </a:xfrm>
        </p:spPr>
        <p:txBody>
          <a:bodyPr/>
          <a:lstStyle/>
          <a:p>
            <a:pPr lvl="0" algn="r"/>
            <a:r>
              <a:rPr lang="en-US" sz="4000" dirty="0" smtClean="0">
                <a:solidFill>
                  <a:schemeClr val="tx2"/>
                </a:solidFill>
              </a:rPr>
              <a:t>National Education day</a:t>
            </a:r>
            <a:endParaRPr lang="en-US" sz="4000" dirty="0">
              <a:solidFill>
                <a:schemeClr val="tx2"/>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2530" name="Picture 2" descr="IMG_3052"/>
          <p:cNvPicPr>
            <a:picLocks noChangeAspect="1" noChangeArrowheads="1"/>
          </p:cNvPicPr>
          <p:nvPr/>
        </p:nvPicPr>
        <p:blipFill>
          <a:blip r:embed="rId3" cstate="print"/>
          <a:srcRect/>
          <a:stretch>
            <a:fillRect/>
          </a:stretch>
        </p:blipFill>
        <p:spPr bwMode="auto">
          <a:xfrm>
            <a:off x="395536" y="1484784"/>
            <a:ext cx="3491880" cy="4655841"/>
          </a:xfrm>
          <a:prstGeom prst="rect">
            <a:avLst/>
          </a:prstGeom>
          <a:noFill/>
        </p:spPr>
      </p:pic>
      <p:pic>
        <p:nvPicPr>
          <p:cNvPr id="22532" name="Picture 4" descr="IMG_3033"/>
          <p:cNvPicPr>
            <a:picLocks noChangeAspect="1" noChangeArrowheads="1"/>
          </p:cNvPicPr>
          <p:nvPr/>
        </p:nvPicPr>
        <p:blipFill>
          <a:blip r:embed="rId4" cstate="print"/>
          <a:srcRect/>
          <a:stretch>
            <a:fillRect/>
          </a:stretch>
        </p:blipFill>
        <p:spPr bwMode="auto">
          <a:xfrm>
            <a:off x="1547664" y="1268760"/>
            <a:ext cx="6096000" cy="4572000"/>
          </a:xfrm>
          <a:prstGeom prst="rect">
            <a:avLst/>
          </a:prstGeom>
          <a:noFill/>
        </p:spPr>
      </p:pic>
      <p:pic>
        <p:nvPicPr>
          <p:cNvPr id="22534" name="Picture 6" descr="IMG_3035"/>
          <p:cNvPicPr>
            <a:picLocks noChangeAspect="1" noChangeArrowheads="1"/>
          </p:cNvPicPr>
          <p:nvPr/>
        </p:nvPicPr>
        <p:blipFill>
          <a:blip r:embed="rId5" cstate="print"/>
          <a:srcRect/>
          <a:stretch>
            <a:fillRect/>
          </a:stretch>
        </p:blipFill>
        <p:spPr bwMode="auto">
          <a:xfrm>
            <a:off x="1619672" y="1412776"/>
            <a:ext cx="6096000" cy="4572000"/>
          </a:xfrm>
          <a:prstGeom prst="rect">
            <a:avLst/>
          </a:prstGeom>
          <a:noFill/>
        </p:spPr>
      </p:pic>
      <p:pic>
        <p:nvPicPr>
          <p:cNvPr id="22536" name="Picture 8" descr="IMG_3048"/>
          <p:cNvPicPr>
            <a:picLocks noChangeAspect="1" noChangeArrowheads="1"/>
          </p:cNvPicPr>
          <p:nvPr/>
        </p:nvPicPr>
        <p:blipFill>
          <a:blip r:embed="rId6" cstate="print"/>
          <a:srcRect/>
          <a:stretch>
            <a:fillRect/>
          </a:stretch>
        </p:blipFill>
        <p:spPr bwMode="auto">
          <a:xfrm>
            <a:off x="2123728" y="332656"/>
            <a:ext cx="45720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32"/>
                                        </p:tgtEl>
                                        <p:attrNameLst>
                                          <p:attrName>style.visibility</p:attrName>
                                        </p:attrNameLst>
                                      </p:cBhvr>
                                      <p:to>
                                        <p:strVal val="visible"/>
                                      </p:to>
                                    </p:set>
                                    <p:anim calcmode="lin" valueType="num">
                                      <p:cBhvr additive="base">
                                        <p:cTn id="37" dur="500" fill="hold"/>
                                        <p:tgtEl>
                                          <p:spTgt spid="22532"/>
                                        </p:tgtEl>
                                        <p:attrNameLst>
                                          <p:attrName>ppt_x</p:attrName>
                                        </p:attrNameLst>
                                      </p:cBhvr>
                                      <p:tavLst>
                                        <p:tav tm="0">
                                          <p:val>
                                            <p:strVal val="#ppt_x"/>
                                          </p:val>
                                        </p:tav>
                                        <p:tav tm="100000">
                                          <p:val>
                                            <p:strVal val="#ppt_x"/>
                                          </p:val>
                                        </p:tav>
                                      </p:tavLst>
                                    </p:anim>
                                    <p:anim calcmode="lin" valueType="num">
                                      <p:cBhvr additive="base">
                                        <p:cTn id="3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34"/>
                                        </p:tgtEl>
                                        <p:attrNameLst>
                                          <p:attrName>style.visibility</p:attrName>
                                        </p:attrNameLst>
                                      </p:cBhvr>
                                      <p:to>
                                        <p:strVal val="visible"/>
                                      </p:to>
                                    </p:set>
                                    <p:anim calcmode="lin" valueType="num">
                                      <p:cBhvr additive="base">
                                        <p:cTn id="43" dur="500" fill="hold"/>
                                        <p:tgtEl>
                                          <p:spTgt spid="22534"/>
                                        </p:tgtEl>
                                        <p:attrNameLst>
                                          <p:attrName>ppt_x</p:attrName>
                                        </p:attrNameLst>
                                      </p:cBhvr>
                                      <p:tavLst>
                                        <p:tav tm="0">
                                          <p:val>
                                            <p:strVal val="#ppt_x"/>
                                          </p:val>
                                        </p:tav>
                                        <p:tav tm="100000">
                                          <p:val>
                                            <p:strVal val="#ppt_x"/>
                                          </p:val>
                                        </p:tav>
                                      </p:tavLst>
                                    </p:anim>
                                    <p:anim calcmode="lin" valueType="num">
                                      <p:cBhvr additive="base">
                                        <p:cTn id="44"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36"/>
                                        </p:tgtEl>
                                        <p:attrNameLst>
                                          <p:attrName>style.visibility</p:attrName>
                                        </p:attrNameLst>
                                      </p:cBhvr>
                                      <p:to>
                                        <p:strVal val="visible"/>
                                      </p:to>
                                    </p:set>
                                    <p:anim calcmode="lin" valueType="num">
                                      <p:cBhvr additive="base">
                                        <p:cTn id="49" dur="500" fill="hold"/>
                                        <p:tgtEl>
                                          <p:spTgt spid="22536"/>
                                        </p:tgtEl>
                                        <p:attrNameLst>
                                          <p:attrName>ppt_x</p:attrName>
                                        </p:attrNameLst>
                                      </p:cBhvr>
                                      <p:tavLst>
                                        <p:tav tm="0">
                                          <p:val>
                                            <p:strVal val="#ppt_x"/>
                                          </p:val>
                                        </p:tav>
                                        <p:tav tm="100000">
                                          <p:val>
                                            <p:strVal val="#ppt_x"/>
                                          </p:val>
                                        </p:tav>
                                      </p:tavLst>
                                    </p:anim>
                                    <p:anim calcmode="lin" valueType="num">
                                      <p:cBhvr additive="base">
                                        <p:cTn id="50"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27984" y="1412776"/>
            <a:ext cx="4474840" cy="4925144"/>
          </a:xfrm>
        </p:spPr>
        <p:txBody>
          <a:bodyPr>
            <a:normAutofit/>
          </a:bodyPr>
          <a:lstStyle/>
          <a:p>
            <a:pPr algn="just"/>
            <a:r>
              <a:rPr lang="en-GB" dirty="0" smtClean="0">
                <a:solidFill>
                  <a:schemeClr val="tx2">
                    <a:lumMod val="75000"/>
                  </a:schemeClr>
                </a:solidFill>
              </a:rPr>
              <a:t>Every year in September or October all classes are going on some trip:</a:t>
            </a:r>
          </a:p>
          <a:p>
            <a:pPr algn="just">
              <a:spcBef>
                <a:spcPts val="600"/>
              </a:spcBef>
              <a:buFont typeface="Wingdings" pitchFamily="2" charset="2"/>
              <a:buChar char="§"/>
            </a:pPr>
            <a:r>
              <a:rPr lang="en-GB" dirty="0" smtClean="0">
                <a:solidFill>
                  <a:schemeClr val="tx2">
                    <a:lumMod val="75000"/>
                  </a:schemeClr>
                </a:solidFill>
              </a:rPr>
              <a:t>1st class students go to </a:t>
            </a:r>
            <a:r>
              <a:rPr lang="en-GB" dirty="0" err="1" smtClean="0">
                <a:solidFill>
                  <a:schemeClr val="tx2">
                    <a:lumMod val="75000"/>
                  </a:schemeClr>
                </a:solidFill>
              </a:rPr>
              <a:t>Bialowieza</a:t>
            </a:r>
            <a:endParaRPr lang="en-GB" dirty="0" smtClean="0">
              <a:solidFill>
                <a:schemeClr val="tx2">
                  <a:lumMod val="75000"/>
                </a:schemeClr>
              </a:solidFill>
            </a:endParaRPr>
          </a:p>
          <a:p>
            <a:pPr algn="just">
              <a:spcBef>
                <a:spcPts val="600"/>
              </a:spcBef>
              <a:buFont typeface="Wingdings" pitchFamily="2" charset="2"/>
              <a:buChar char="§"/>
            </a:pPr>
            <a:r>
              <a:rPr lang="en-GB" dirty="0" smtClean="0">
                <a:solidFill>
                  <a:schemeClr val="tx2">
                    <a:lumMod val="75000"/>
                  </a:schemeClr>
                </a:solidFill>
              </a:rPr>
              <a:t>2nd class students go to </a:t>
            </a:r>
            <a:r>
              <a:rPr lang="en-GB" dirty="0" err="1" smtClean="0">
                <a:solidFill>
                  <a:schemeClr val="tx2">
                    <a:lumMod val="75000"/>
                  </a:schemeClr>
                </a:solidFill>
              </a:rPr>
              <a:t>Kazimierz</a:t>
            </a:r>
            <a:r>
              <a:rPr lang="en-GB" dirty="0" smtClean="0">
                <a:solidFill>
                  <a:schemeClr val="tx2">
                    <a:lumMod val="75000"/>
                  </a:schemeClr>
                </a:solidFill>
              </a:rPr>
              <a:t> </a:t>
            </a:r>
            <a:r>
              <a:rPr lang="en-GB" dirty="0" err="1" smtClean="0">
                <a:solidFill>
                  <a:schemeClr val="tx2">
                    <a:lumMod val="75000"/>
                  </a:schemeClr>
                </a:solidFill>
              </a:rPr>
              <a:t>Dolny</a:t>
            </a:r>
            <a:endParaRPr lang="en-GB" dirty="0" smtClean="0">
              <a:solidFill>
                <a:schemeClr val="tx2">
                  <a:lumMod val="75000"/>
                </a:schemeClr>
              </a:solidFill>
            </a:endParaRPr>
          </a:p>
          <a:p>
            <a:pPr algn="just">
              <a:spcBef>
                <a:spcPts val="600"/>
              </a:spcBef>
              <a:buFont typeface="Wingdings" pitchFamily="2" charset="2"/>
              <a:buChar char="§"/>
            </a:pPr>
            <a:r>
              <a:rPr lang="en-GB" dirty="0" smtClean="0">
                <a:solidFill>
                  <a:schemeClr val="tx2">
                    <a:lumMod val="75000"/>
                  </a:schemeClr>
                </a:solidFill>
              </a:rPr>
              <a:t>3rd class students visit Torun and </a:t>
            </a:r>
            <a:r>
              <a:rPr lang="en-GB" dirty="0" err="1" smtClean="0">
                <a:solidFill>
                  <a:schemeClr val="tx2">
                    <a:lumMod val="75000"/>
                  </a:schemeClr>
                </a:solidFill>
              </a:rPr>
              <a:t>Biskupin</a:t>
            </a:r>
            <a:endParaRPr lang="en-GB" dirty="0" smtClean="0">
              <a:solidFill>
                <a:schemeClr val="tx2">
                  <a:lumMod val="75000"/>
                </a:schemeClr>
              </a:solidFill>
            </a:endParaRPr>
          </a:p>
          <a:p>
            <a:pPr algn="just">
              <a:spcBef>
                <a:spcPts val="600"/>
              </a:spcBef>
              <a:buFont typeface="Wingdings" pitchFamily="2" charset="2"/>
              <a:buChar char="§"/>
            </a:pPr>
            <a:r>
              <a:rPr lang="en-GB" dirty="0" smtClean="0">
                <a:solidFill>
                  <a:schemeClr val="tx2">
                    <a:lumMod val="75000"/>
                  </a:schemeClr>
                </a:solidFill>
              </a:rPr>
              <a:t>4th class students go to </a:t>
            </a:r>
            <a:r>
              <a:rPr lang="en-GB" dirty="0" err="1" smtClean="0">
                <a:solidFill>
                  <a:schemeClr val="tx2">
                    <a:lumMod val="75000"/>
                  </a:schemeClr>
                </a:solidFill>
              </a:rPr>
              <a:t>Rudawka</a:t>
            </a:r>
            <a:endParaRPr lang="en-GB" dirty="0" smtClean="0">
              <a:solidFill>
                <a:schemeClr val="tx2">
                  <a:lumMod val="75000"/>
                </a:schemeClr>
              </a:solidFill>
            </a:endParaRPr>
          </a:p>
          <a:p>
            <a:pPr algn="just">
              <a:spcBef>
                <a:spcPts val="600"/>
              </a:spcBef>
              <a:buFont typeface="Wingdings" pitchFamily="2" charset="2"/>
              <a:buChar char="§"/>
            </a:pPr>
            <a:r>
              <a:rPr lang="en-GB" dirty="0" smtClean="0">
                <a:solidFill>
                  <a:schemeClr val="tx2">
                    <a:lumMod val="75000"/>
                  </a:schemeClr>
                </a:solidFill>
              </a:rPr>
              <a:t>5th class students go to Poznan</a:t>
            </a:r>
          </a:p>
          <a:p>
            <a:pPr algn="just">
              <a:spcBef>
                <a:spcPts val="600"/>
              </a:spcBef>
              <a:buFont typeface="Wingdings" pitchFamily="2" charset="2"/>
              <a:buChar char="§"/>
            </a:pPr>
            <a:r>
              <a:rPr lang="en-GB" dirty="0" smtClean="0">
                <a:solidFill>
                  <a:schemeClr val="tx2">
                    <a:lumMod val="75000"/>
                  </a:schemeClr>
                </a:solidFill>
              </a:rPr>
              <a:t>6th class students visit Cracow</a:t>
            </a:r>
          </a:p>
          <a:p>
            <a:pPr algn="just"/>
            <a:r>
              <a:rPr lang="en-GB" dirty="0" smtClean="0">
                <a:solidFill>
                  <a:schemeClr val="tx2">
                    <a:lumMod val="75000"/>
                  </a:schemeClr>
                </a:solidFill>
              </a:rPr>
              <a:t>On these trips we visit palaces, castles, churches, museums etc. It’s a great experience for us</a:t>
            </a:r>
          </a:p>
        </p:txBody>
      </p:sp>
      <p:sp>
        <p:nvSpPr>
          <p:cNvPr id="2" name="Tytuł 1"/>
          <p:cNvSpPr>
            <a:spLocks noGrp="1"/>
          </p:cNvSpPr>
          <p:nvPr>
            <p:ph type="title"/>
          </p:nvPr>
        </p:nvSpPr>
        <p:spPr>
          <a:xfrm>
            <a:off x="1331640" y="188640"/>
            <a:ext cx="7632848" cy="1143000"/>
          </a:xfrm>
        </p:spPr>
        <p:txBody>
          <a:bodyPr/>
          <a:lstStyle/>
          <a:p>
            <a:pPr lvl="0" algn="r"/>
            <a:r>
              <a:rPr lang="en-US" sz="4400" dirty="0" smtClean="0">
                <a:solidFill>
                  <a:schemeClr val="tx2"/>
                </a:solidFill>
              </a:rPr>
              <a:t>Trips around Poland</a:t>
            </a:r>
            <a:endParaRPr lang="en-US" sz="4400" dirty="0">
              <a:solidFill>
                <a:schemeClr val="tx2"/>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24580" name="Picture 4" descr="http://www.fagor-gastro.pl/upload/image/mapa_polska.gif"/>
          <p:cNvPicPr>
            <a:picLocks noChangeAspect="1" noChangeArrowheads="1"/>
          </p:cNvPicPr>
          <p:nvPr/>
        </p:nvPicPr>
        <p:blipFill>
          <a:blip r:embed="rId3" cstate="print"/>
          <a:srcRect/>
          <a:stretch>
            <a:fillRect/>
          </a:stretch>
        </p:blipFill>
        <p:spPr bwMode="auto">
          <a:xfrm>
            <a:off x="395536" y="1772816"/>
            <a:ext cx="3688622" cy="3409181"/>
          </a:xfrm>
          <a:prstGeom prst="rect">
            <a:avLst/>
          </a:prstGeom>
          <a:noFill/>
        </p:spPr>
      </p:pic>
      <p:pic>
        <p:nvPicPr>
          <p:cNvPr id="24578" name="Picture 2" descr="http://www.bialowieza.gmina.pl/files/Puszcza_d_2.jpg"/>
          <p:cNvPicPr>
            <a:picLocks noChangeAspect="1" noChangeArrowheads="1"/>
          </p:cNvPicPr>
          <p:nvPr/>
        </p:nvPicPr>
        <p:blipFill>
          <a:blip r:embed="rId4" cstate="print"/>
          <a:srcRect/>
          <a:stretch>
            <a:fillRect/>
          </a:stretch>
        </p:blipFill>
        <p:spPr bwMode="auto">
          <a:xfrm>
            <a:off x="1403648" y="1700808"/>
            <a:ext cx="6096000" cy="4572000"/>
          </a:xfrm>
          <a:prstGeom prst="rect">
            <a:avLst/>
          </a:prstGeom>
          <a:noFill/>
        </p:spPr>
      </p:pic>
      <p:pic>
        <p:nvPicPr>
          <p:cNvPr id="24582" name="Picture 6" descr="http://img.polskieszlaki.pl/zdjecia/ania/rynek-w-kazimierzu-dolnym_2057.jpg"/>
          <p:cNvPicPr>
            <a:picLocks noChangeAspect="1" noChangeArrowheads="1"/>
          </p:cNvPicPr>
          <p:nvPr/>
        </p:nvPicPr>
        <p:blipFill>
          <a:blip r:embed="rId5" cstate="print"/>
          <a:srcRect/>
          <a:stretch>
            <a:fillRect/>
          </a:stretch>
        </p:blipFill>
        <p:spPr bwMode="auto">
          <a:xfrm>
            <a:off x="827584" y="1772816"/>
            <a:ext cx="6924902" cy="4611986"/>
          </a:xfrm>
          <a:prstGeom prst="rect">
            <a:avLst/>
          </a:prstGeom>
          <a:noFill/>
        </p:spPr>
      </p:pic>
      <p:pic>
        <p:nvPicPr>
          <p:cNvPr id="13" name="Obraz 12" descr="http://m.ocdn.eu/_m/63dbaa0331fb1c34608a92fb0c08ef48,14,1.jpg"/>
          <p:cNvPicPr/>
          <p:nvPr/>
        </p:nvPicPr>
        <p:blipFill>
          <a:blip r:embed="rId6" cstate="print"/>
          <a:srcRect/>
          <a:stretch>
            <a:fillRect/>
          </a:stretch>
        </p:blipFill>
        <p:spPr bwMode="auto">
          <a:xfrm>
            <a:off x="3419872" y="1484784"/>
            <a:ext cx="4287136" cy="3296093"/>
          </a:xfrm>
          <a:prstGeom prst="rect">
            <a:avLst/>
          </a:prstGeom>
          <a:noFill/>
          <a:ln w="9525">
            <a:noFill/>
            <a:miter lim="800000"/>
            <a:headEnd/>
            <a:tailEnd/>
          </a:ln>
        </p:spPr>
      </p:pic>
      <p:pic>
        <p:nvPicPr>
          <p:cNvPr id="12" name="il_fi" descr="http://www.nid.pl/UserFiles/Image/Pomniki%20Historii/Toru%C5%84/Toru%C5%84%2012.jpg"/>
          <p:cNvPicPr/>
          <p:nvPr/>
        </p:nvPicPr>
        <p:blipFill>
          <a:blip r:embed="rId7" cstate="print"/>
          <a:srcRect l="31803" t="5380" r="-37" b="11230"/>
          <a:stretch>
            <a:fillRect/>
          </a:stretch>
        </p:blipFill>
        <p:spPr bwMode="auto">
          <a:xfrm>
            <a:off x="395536" y="1484784"/>
            <a:ext cx="4042587" cy="3296093"/>
          </a:xfrm>
          <a:prstGeom prst="rect">
            <a:avLst/>
          </a:prstGeom>
          <a:noFill/>
          <a:ln w="9525">
            <a:noFill/>
            <a:miter lim="800000"/>
            <a:headEnd/>
            <a:tailEnd/>
          </a:ln>
        </p:spPr>
      </p:pic>
      <p:pic>
        <p:nvPicPr>
          <p:cNvPr id="24584" name="Picture 8" descr="http://www.wsiepolskie.pl/images/z/2010/04/05/70908_ra53vygvmx.jpg"/>
          <p:cNvPicPr>
            <a:picLocks noChangeAspect="1" noChangeArrowheads="1"/>
          </p:cNvPicPr>
          <p:nvPr/>
        </p:nvPicPr>
        <p:blipFill>
          <a:blip r:embed="rId8" cstate="print"/>
          <a:srcRect/>
          <a:stretch>
            <a:fillRect/>
          </a:stretch>
        </p:blipFill>
        <p:spPr bwMode="auto">
          <a:xfrm>
            <a:off x="971600" y="1772816"/>
            <a:ext cx="6467475" cy="4295775"/>
          </a:xfrm>
          <a:prstGeom prst="rect">
            <a:avLst/>
          </a:prstGeom>
          <a:noFill/>
        </p:spPr>
      </p:pic>
      <p:pic>
        <p:nvPicPr>
          <p:cNvPr id="24586" name="Picture 10" descr="http://www.nid.pl/UserFiles/Image/Pomniki%20Historii/Pozna%C5%84/021%20Pozna%C5%84,%20Stary%20Rynek,%20Ratusz%20i%20domki%20budnicze%2003,%20fot_%20A.jpg"/>
          <p:cNvPicPr>
            <a:picLocks noChangeAspect="1" noChangeArrowheads="1"/>
          </p:cNvPicPr>
          <p:nvPr/>
        </p:nvPicPr>
        <p:blipFill>
          <a:blip r:embed="rId9" cstate="print"/>
          <a:srcRect/>
          <a:stretch>
            <a:fillRect/>
          </a:stretch>
        </p:blipFill>
        <p:spPr bwMode="auto">
          <a:xfrm>
            <a:off x="971600" y="1440060"/>
            <a:ext cx="6912768" cy="4666631"/>
          </a:xfrm>
          <a:prstGeom prst="rect">
            <a:avLst/>
          </a:prstGeom>
          <a:noFill/>
        </p:spPr>
      </p:pic>
      <p:pic>
        <p:nvPicPr>
          <p:cNvPr id="24588" name="Picture 12" descr="http://upload.wikimedia.org/wikipedia/commons/a/a5/Krakow_rynek_01.jpg"/>
          <p:cNvPicPr>
            <a:picLocks noChangeAspect="1" noChangeArrowheads="1"/>
          </p:cNvPicPr>
          <p:nvPr/>
        </p:nvPicPr>
        <p:blipFill>
          <a:blip r:embed="rId10" cstate="print"/>
          <a:srcRect/>
          <a:stretch>
            <a:fillRect/>
          </a:stretch>
        </p:blipFill>
        <p:spPr bwMode="auto">
          <a:xfrm>
            <a:off x="1115616" y="1628800"/>
            <a:ext cx="6480720" cy="46474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578"/>
                                        </p:tgtEl>
                                        <p:attrNameLst>
                                          <p:attrName>style.visibility</p:attrName>
                                        </p:attrNameLst>
                                      </p:cBhvr>
                                      <p:to>
                                        <p:strVal val="visible"/>
                                      </p:to>
                                    </p:set>
                                    <p:anim calcmode="lin" valueType="num">
                                      <p:cBhvr additive="base">
                                        <p:cTn id="55" dur="500" fill="hold"/>
                                        <p:tgtEl>
                                          <p:spTgt spid="24578"/>
                                        </p:tgtEl>
                                        <p:attrNameLst>
                                          <p:attrName>ppt_x</p:attrName>
                                        </p:attrNameLst>
                                      </p:cBhvr>
                                      <p:tavLst>
                                        <p:tav tm="0">
                                          <p:val>
                                            <p:strVal val="#ppt_x"/>
                                          </p:val>
                                        </p:tav>
                                        <p:tav tm="100000">
                                          <p:val>
                                            <p:strVal val="#ppt_x"/>
                                          </p:val>
                                        </p:tav>
                                      </p:tavLst>
                                    </p:anim>
                                    <p:anim calcmode="lin" valueType="num">
                                      <p:cBhvr additive="base">
                                        <p:cTn id="56"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582"/>
                                        </p:tgtEl>
                                        <p:attrNameLst>
                                          <p:attrName>style.visibility</p:attrName>
                                        </p:attrNameLst>
                                      </p:cBhvr>
                                      <p:to>
                                        <p:strVal val="visible"/>
                                      </p:to>
                                    </p:set>
                                    <p:anim calcmode="lin" valueType="num">
                                      <p:cBhvr additive="base">
                                        <p:cTn id="61" dur="500" fill="hold"/>
                                        <p:tgtEl>
                                          <p:spTgt spid="24582"/>
                                        </p:tgtEl>
                                        <p:attrNameLst>
                                          <p:attrName>ppt_x</p:attrName>
                                        </p:attrNameLst>
                                      </p:cBhvr>
                                      <p:tavLst>
                                        <p:tav tm="0">
                                          <p:val>
                                            <p:strVal val="#ppt_x"/>
                                          </p:val>
                                        </p:tav>
                                        <p:tav tm="100000">
                                          <p:val>
                                            <p:strVal val="#ppt_x"/>
                                          </p:val>
                                        </p:tav>
                                      </p:tavLst>
                                    </p:anim>
                                    <p:anim calcmode="lin" valueType="num">
                                      <p:cBhvr additive="base">
                                        <p:cTn id="62"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4584"/>
                                        </p:tgtEl>
                                        <p:attrNameLst>
                                          <p:attrName>style.visibility</p:attrName>
                                        </p:attrNameLst>
                                      </p:cBhvr>
                                      <p:to>
                                        <p:strVal val="visible"/>
                                      </p:to>
                                    </p:set>
                                    <p:anim calcmode="lin" valueType="num">
                                      <p:cBhvr additive="base">
                                        <p:cTn id="77" dur="500" fill="hold"/>
                                        <p:tgtEl>
                                          <p:spTgt spid="24584"/>
                                        </p:tgtEl>
                                        <p:attrNameLst>
                                          <p:attrName>ppt_x</p:attrName>
                                        </p:attrNameLst>
                                      </p:cBhvr>
                                      <p:tavLst>
                                        <p:tav tm="0">
                                          <p:val>
                                            <p:strVal val="#ppt_x"/>
                                          </p:val>
                                        </p:tav>
                                        <p:tav tm="100000">
                                          <p:val>
                                            <p:strVal val="#ppt_x"/>
                                          </p:val>
                                        </p:tav>
                                      </p:tavLst>
                                    </p:anim>
                                    <p:anim calcmode="lin" valueType="num">
                                      <p:cBhvr additive="base">
                                        <p:cTn id="78"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4586"/>
                                        </p:tgtEl>
                                        <p:attrNameLst>
                                          <p:attrName>style.visibility</p:attrName>
                                        </p:attrNameLst>
                                      </p:cBhvr>
                                      <p:to>
                                        <p:strVal val="visible"/>
                                      </p:to>
                                    </p:set>
                                    <p:anim calcmode="lin" valueType="num">
                                      <p:cBhvr additive="base">
                                        <p:cTn id="83" dur="500" fill="hold"/>
                                        <p:tgtEl>
                                          <p:spTgt spid="24586"/>
                                        </p:tgtEl>
                                        <p:attrNameLst>
                                          <p:attrName>ppt_x</p:attrName>
                                        </p:attrNameLst>
                                      </p:cBhvr>
                                      <p:tavLst>
                                        <p:tav tm="0">
                                          <p:val>
                                            <p:strVal val="#ppt_x"/>
                                          </p:val>
                                        </p:tav>
                                        <p:tav tm="100000">
                                          <p:val>
                                            <p:strVal val="#ppt_x"/>
                                          </p:val>
                                        </p:tav>
                                      </p:tavLst>
                                    </p:anim>
                                    <p:anim calcmode="lin" valueType="num">
                                      <p:cBhvr additive="base">
                                        <p:cTn id="84"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4588"/>
                                        </p:tgtEl>
                                        <p:attrNameLst>
                                          <p:attrName>style.visibility</p:attrName>
                                        </p:attrNameLst>
                                      </p:cBhvr>
                                      <p:to>
                                        <p:strVal val="visible"/>
                                      </p:to>
                                    </p:set>
                                    <p:anim calcmode="lin" valueType="num">
                                      <p:cBhvr additive="base">
                                        <p:cTn id="89" dur="500" fill="hold"/>
                                        <p:tgtEl>
                                          <p:spTgt spid="24588"/>
                                        </p:tgtEl>
                                        <p:attrNameLst>
                                          <p:attrName>ppt_x</p:attrName>
                                        </p:attrNameLst>
                                      </p:cBhvr>
                                      <p:tavLst>
                                        <p:tav tm="0">
                                          <p:val>
                                            <p:strVal val="#ppt_x"/>
                                          </p:val>
                                        </p:tav>
                                        <p:tav tm="100000">
                                          <p:val>
                                            <p:strVal val="#ppt_x"/>
                                          </p:val>
                                        </p:tav>
                                      </p:tavLst>
                                    </p:anim>
                                    <p:anim calcmode="lin" valueType="num">
                                      <p:cBhvr additive="base">
                                        <p:cTn id="90"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11960" y="2060848"/>
            <a:ext cx="4474840" cy="4205064"/>
          </a:xfrm>
        </p:spPr>
        <p:txBody>
          <a:bodyPr>
            <a:normAutofit/>
          </a:bodyPr>
          <a:lstStyle/>
          <a:p>
            <a:pPr algn="just"/>
            <a:r>
              <a:rPr lang="en-GB" dirty="0" smtClean="0">
                <a:solidFill>
                  <a:schemeClr val="tx2">
                    <a:lumMod val="75000"/>
                  </a:schemeClr>
                </a:solidFill>
              </a:rPr>
              <a:t>It is a bike race around a hill, which is near our school. People from 5 to 99 can take part in it.</a:t>
            </a:r>
          </a:p>
          <a:p>
            <a:pPr algn="just"/>
            <a:r>
              <a:rPr lang="en-GB" dirty="0" smtClean="0">
                <a:solidFill>
                  <a:schemeClr val="tx2">
                    <a:lumMod val="75000"/>
                  </a:schemeClr>
                </a:solidFill>
              </a:rPr>
              <a:t>It takes place twice a year</a:t>
            </a:r>
          </a:p>
          <a:p>
            <a:pPr algn="just"/>
            <a:r>
              <a:rPr lang="en-GB" dirty="0" smtClean="0">
                <a:solidFill>
                  <a:schemeClr val="tx2">
                    <a:lumMod val="75000"/>
                  </a:schemeClr>
                </a:solidFill>
              </a:rPr>
              <a:t>There are different </a:t>
            </a:r>
            <a:r>
              <a:rPr lang="en-GB" dirty="0" smtClean="0">
                <a:solidFill>
                  <a:schemeClr val="tx2">
                    <a:lumMod val="75000"/>
                  </a:schemeClr>
                </a:solidFill>
              </a:rPr>
              <a:t>a</a:t>
            </a:r>
            <a:r>
              <a:rPr lang="pl-PL" dirty="0" smtClean="0">
                <a:solidFill>
                  <a:schemeClr val="tx2">
                    <a:lumMod val="75000"/>
                  </a:schemeClr>
                </a:solidFill>
              </a:rPr>
              <a:t>g</a:t>
            </a:r>
            <a:r>
              <a:rPr lang="en-GB" dirty="0" smtClean="0">
                <a:solidFill>
                  <a:schemeClr val="tx2">
                    <a:lumMod val="75000"/>
                  </a:schemeClr>
                </a:solidFill>
              </a:rPr>
              <a:t>e </a:t>
            </a:r>
            <a:r>
              <a:rPr lang="en-GB" dirty="0" smtClean="0">
                <a:solidFill>
                  <a:schemeClr val="tx2">
                    <a:lumMod val="75000"/>
                  </a:schemeClr>
                </a:solidFill>
              </a:rPr>
              <a:t>categories so there are about  10 categories</a:t>
            </a:r>
          </a:p>
          <a:p>
            <a:pPr algn="just"/>
            <a:r>
              <a:rPr lang="en-GB" dirty="0" smtClean="0">
                <a:solidFill>
                  <a:schemeClr val="tx2">
                    <a:lumMod val="75000"/>
                  </a:schemeClr>
                </a:solidFill>
              </a:rPr>
              <a:t>The winner of each category get a medal or a diploma</a:t>
            </a:r>
          </a:p>
        </p:txBody>
      </p:sp>
      <p:sp>
        <p:nvSpPr>
          <p:cNvPr id="2" name="Tytuł 1"/>
          <p:cNvSpPr>
            <a:spLocks noGrp="1"/>
          </p:cNvSpPr>
          <p:nvPr>
            <p:ph type="title"/>
          </p:nvPr>
        </p:nvSpPr>
        <p:spPr>
          <a:xfrm>
            <a:off x="1475656" y="188640"/>
            <a:ext cx="7272808" cy="1368152"/>
          </a:xfrm>
        </p:spPr>
        <p:txBody>
          <a:bodyPr/>
          <a:lstStyle/>
          <a:p>
            <a:pPr lvl="0" algn="ctr"/>
            <a:r>
              <a:rPr lang="pl-PL" sz="4800" dirty="0" err="1" smtClean="0">
                <a:solidFill>
                  <a:schemeClr val="tx2"/>
                </a:solidFill>
              </a:rPr>
              <a:t>Parkofrajda</a:t>
            </a:r>
            <a:r>
              <a:rPr lang="pl-PL" sz="4800" dirty="0" smtClean="0">
                <a:solidFill>
                  <a:schemeClr val="tx2"/>
                </a:solidFill>
              </a:rPr>
              <a:t> Grand Prix of</a:t>
            </a:r>
            <a:endParaRPr lang="en-US" sz="4800" dirty="0">
              <a:solidFill>
                <a:schemeClr val="tx2"/>
              </a:solidFill>
            </a:endParaRPr>
          </a:p>
        </p:txBody>
      </p:sp>
      <p:pic>
        <p:nvPicPr>
          <p:cNvPr id="4" name="Picture 2" descr="http://www.sp24sto.edu.pl/pictures/tarcza1.png"/>
          <p:cNvPicPr>
            <a:picLocks noChangeAspect="1" noChangeArrowheads="1"/>
          </p:cNvPicPr>
          <p:nvPr/>
        </p:nvPicPr>
        <p:blipFill>
          <a:blip r:embed="rId2" cstate="print"/>
          <a:srcRect/>
          <a:stretch>
            <a:fillRect/>
          </a:stretch>
        </p:blipFill>
        <p:spPr bwMode="auto">
          <a:xfrm>
            <a:off x="323528" y="188640"/>
            <a:ext cx="936104" cy="829315"/>
          </a:xfrm>
          <a:prstGeom prst="rect">
            <a:avLst/>
          </a:prstGeom>
          <a:noFill/>
        </p:spPr>
      </p:pic>
      <p:pic>
        <p:nvPicPr>
          <p:cNvPr id="1026" name="Picture 2" descr="DSC00009"/>
          <p:cNvPicPr>
            <a:picLocks noChangeAspect="1" noChangeArrowheads="1"/>
          </p:cNvPicPr>
          <p:nvPr/>
        </p:nvPicPr>
        <p:blipFill>
          <a:blip r:embed="rId3" cstate="print"/>
          <a:srcRect/>
          <a:stretch>
            <a:fillRect/>
          </a:stretch>
        </p:blipFill>
        <p:spPr bwMode="auto">
          <a:xfrm>
            <a:off x="899592" y="1988840"/>
            <a:ext cx="3024336" cy="4522372"/>
          </a:xfrm>
          <a:prstGeom prst="rect">
            <a:avLst/>
          </a:prstGeom>
          <a:noFill/>
        </p:spPr>
      </p:pic>
      <p:pic>
        <p:nvPicPr>
          <p:cNvPr id="1028" name="Picture 4" descr="DSC00017"/>
          <p:cNvPicPr>
            <a:picLocks noChangeAspect="1" noChangeArrowheads="1"/>
          </p:cNvPicPr>
          <p:nvPr/>
        </p:nvPicPr>
        <p:blipFill>
          <a:blip r:embed="rId4" cstate="print"/>
          <a:srcRect/>
          <a:stretch>
            <a:fillRect/>
          </a:stretch>
        </p:blipFill>
        <p:spPr bwMode="auto">
          <a:xfrm>
            <a:off x="1475656" y="2060848"/>
            <a:ext cx="6096000" cy="4076701"/>
          </a:xfrm>
          <a:prstGeom prst="rect">
            <a:avLst/>
          </a:prstGeom>
          <a:noFill/>
        </p:spPr>
      </p:pic>
      <p:pic>
        <p:nvPicPr>
          <p:cNvPr id="1030" name="Picture 6" descr="DSC00567"/>
          <p:cNvPicPr>
            <a:picLocks noChangeAspect="1" noChangeArrowheads="1"/>
          </p:cNvPicPr>
          <p:nvPr/>
        </p:nvPicPr>
        <p:blipFill>
          <a:blip r:embed="rId5" cstate="print"/>
          <a:srcRect/>
          <a:stretch>
            <a:fillRect/>
          </a:stretch>
        </p:blipFill>
        <p:spPr bwMode="auto">
          <a:xfrm>
            <a:off x="1331640" y="1988840"/>
            <a:ext cx="6096000" cy="4076701"/>
          </a:xfrm>
          <a:prstGeom prst="rect">
            <a:avLst/>
          </a:prstGeom>
          <a:noFill/>
        </p:spPr>
      </p:pic>
      <p:pic>
        <p:nvPicPr>
          <p:cNvPr id="1032" name="Picture 8" descr="DSC00470"/>
          <p:cNvPicPr>
            <a:picLocks noChangeAspect="1" noChangeArrowheads="1"/>
          </p:cNvPicPr>
          <p:nvPr/>
        </p:nvPicPr>
        <p:blipFill>
          <a:blip r:embed="rId6" cstate="print"/>
          <a:srcRect/>
          <a:stretch>
            <a:fillRect/>
          </a:stretch>
        </p:blipFill>
        <p:spPr bwMode="auto">
          <a:xfrm>
            <a:off x="1259632" y="2060848"/>
            <a:ext cx="6096000" cy="4076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Celebration">
  <a:themeElements>
    <a:clrScheme name="Niestandardowy 26">
      <a:dk1>
        <a:srgbClr val="310095"/>
      </a:dk1>
      <a:lt1>
        <a:srgbClr val="847B4B"/>
      </a:lt1>
      <a:dk2>
        <a:srgbClr val="F2F2F2"/>
      </a:dk2>
      <a:lt2>
        <a:srgbClr val="FFFFFF"/>
      </a:lt2>
      <a:accent1>
        <a:srgbClr val="FFFFFF"/>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Celebration</Template>
  <TotalTime>1010</TotalTime>
  <Words>1393</Words>
  <Application>Microsoft Office PowerPoint</Application>
  <PresentationFormat>Pokaz na ekranie (4:3)</PresentationFormat>
  <Paragraphs>108</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Celebration</vt:lpstr>
      <vt:lpstr>Our School’s Traditions</vt:lpstr>
      <vt:lpstr>Our school year</vt:lpstr>
      <vt:lpstr>Math Competition</vt:lpstr>
      <vt:lpstr>Family rally</vt:lpstr>
      <vt:lpstr>bike and motorbike cart</vt:lpstr>
      <vt:lpstr>Initiation ceremonies</vt:lpstr>
      <vt:lpstr>National Education day</vt:lpstr>
      <vt:lpstr>Trips around Poland</vt:lpstr>
      <vt:lpstr>Parkofrajda Grand Prix of</vt:lpstr>
      <vt:lpstr>Independence day</vt:lpstr>
      <vt:lpstr>St. Andrew Disco</vt:lpstr>
      <vt:lpstr>Class’ Christmas Eve</vt:lpstr>
      <vt:lpstr>White School</vt:lpstr>
      <vt:lpstr>New Year’s Concert</vt:lpstr>
      <vt:lpstr>Carnival Bal</vt:lpstr>
      <vt:lpstr>English- Language day</vt:lpstr>
      <vt:lpstr>Class’ Easter breakfast</vt:lpstr>
      <vt:lpstr>Earth day</vt:lpstr>
      <vt:lpstr>Constitution day on 3rd May</vt:lpstr>
      <vt:lpstr>Green School</vt:lpstr>
      <vt:lpstr>School’s day</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Julianka</dc:creator>
  <cp:lastModifiedBy>akowalc2</cp:lastModifiedBy>
  <cp:revision>89</cp:revision>
  <dcterms:created xsi:type="dcterms:W3CDTF">2012-11-06T17:39:29Z</dcterms:created>
  <dcterms:modified xsi:type="dcterms:W3CDTF">2013-02-26T10:42:21Z</dcterms:modified>
</cp:coreProperties>
</file>