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obrazy powyżej po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Heineken" TargetMode="External"/><Relationship Id="rId2" Type="http://schemas.openxmlformats.org/officeDocument/2006/relationships/hyperlink" Target="http://pl.wikipedia.org/wiki/Coca-Co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Eni" TargetMode="External"/><Relationship Id="rId5" Type="http://schemas.openxmlformats.org/officeDocument/2006/relationships/hyperlink" Target="http://pl.wikipedia.org/wiki/Bridgestone" TargetMode="External"/><Relationship Id="rId4" Type="http://schemas.openxmlformats.org/officeDocument/2006/relationships/hyperlink" Target="http://pl.wikipedia.org/wiki/Unilev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Sardynia!	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Apple Chancery"/>
                <a:cs typeface="Apple Chancery"/>
              </a:rPr>
              <a:t>Wycieczka po Włoszech</a:t>
            </a:r>
            <a:endParaRPr lang="pl-PL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22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Cagliari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>
                <a:latin typeface="Calisto MT"/>
                <a:cs typeface="Calisto MT"/>
              </a:rPr>
              <a:t>Cagliari</a:t>
            </a:r>
            <a:r>
              <a:rPr lang="pl-PL" dirty="0">
                <a:latin typeface="Calisto MT"/>
                <a:cs typeface="Calisto MT"/>
              </a:rPr>
              <a:t> jest ośrodkiem gospodarczym i przemysłowym. Znajduje się w nim jeden z największych portów na Morzu Śródziemnym (handlowy, rybacki i wojenny) i międzynarodowe lotnisko. </a:t>
            </a:r>
            <a:r>
              <a:rPr lang="pl-PL" dirty="0" err="1">
                <a:latin typeface="Calisto MT"/>
                <a:cs typeface="Calisto MT"/>
              </a:rPr>
              <a:t>Cagliari</a:t>
            </a:r>
            <a:r>
              <a:rPr lang="pl-PL" dirty="0">
                <a:latin typeface="Calisto MT"/>
                <a:cs typeface="Calisto MT"/>
              </a:rPr>
              <a:t> ma 28 co do wielkości dochód we Włoszech. Dobrze rozwija się tu przemysł rafineryjny, stoczniowy, spożywczy, chemiczny, włókienniczy i cementowy. W mieście mają fabryki m.in. </a:t>
            </a:r>
            <a:r>
              <a:rPr lang="pl-PL" dirty="0">
                <a:latin typeface="Calisto MT"/>
                <a:cs typeface="Calisto MT"/>
                <a:hlinkClick r:id="rId2"/>
              </a:rPr>
              <a:t>Coca-Cola, </a:t>
            </a:r>
            <a:r>
              <a:rPr lang="pl-PL" dirty="0">
                <a:latin typeface="Calisto MT"/>
                <a:cs typeface="Calisto MT"/>
                <a:hlinkClick r:id="rId3"/>
              </a:rPr>
              <a:t>Heineken, </a:t>
            </a:r>
            <a:r>
              <a:rPr lang="pl-PL" dirty="0">
                <a:latin typeface="Calisto MT"/>
                <a:cs typeface="Calisto MT"/>
                <a:hlinkClick r:id="rId4"/>
              </a:rPr>
              <a:t>Unilever, </a:t>
            </a:r>
            <a:r>
              <a:rPr lang="pl-PL" dirty="0">
                <a:latin typeface="Calisto MT"/>
                <a:cs typeface="Calisto MT"/>
                <a:hlinkClick r:id="rId5"/>
              </a:rPr>
              <a:t>Bridgestone i </a:t>
            </a:r>
            <a:r>
              <a:rPr lang="pl-PL" dirty="0">
                <a:latin typeface="Calisto MT"/>
                <a:cs typeface="Calisto MT"/>
                <a:hlinkClick r:id="rId6"/>
              </a:rPr>
              <a:t>Eni. Jedną z głównych gałęzi gospodarki w Cagliari jest turystyka.</a:t>
            </a:r>
          </a:p>
          <a:p>
            <a:endParaRPr lang="pl-PL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524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88" b="12488"/>
          <a:stretch>
            <a:fillRect/>
          </a:stretch>
        </p:blipFill>
        <p:spPr>
          <a:xfrm>
            <a:off x="712788" y="754008"/>
            <a:ext cx="7716838" cy="5646792"/>
          </a:xfrm>
        </p:spPr>
      </p:pic>
    </p:spTree>
    <p:extLst>
      <p:ext uri="{BB962C8B-B14F-4D97-AF65-F5344CB8AC3E}">
        <p14:creationId xmlns:p14="http://schemas.microsoft.com/office/powerpoint/2010/main" xmlns="" val="23461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Sassari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effectLst/>
                <a:latin typeface="Calisto MT"/>
                <a:cs typeface="Calisto MT"/>
              </a:rPr>
              <a:t>drugie</a:t>
            </a:r>
            <a:r>
              <a:rPr lang="en-US" dirty="0">
                <a:effectLst/>
                <a:latin typeface="Calisto MT"/>
                <a:cs typeface="Calisto MT"/>
              </a:rPr>
              <a:t> co do </a:t>
            </a:r>
            <a:r>
              <a:rPr lang="en-US" dirty="0" err="1">
                <a:effectLst/>
                <a:latin typeface="Calisto MT"/>
                <a:cs typeface="Calisto MT"/>
              </a:rPr>
              <a:t>wielkości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miasto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Sardynii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Według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danych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na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rok</a:t>
            </a:r>
            <a:r>
              <a:rPr lang="en-US" dirty="0">
                <a:effectLst/>
                <a:latin typeface="Calisto MT"/>
                <a:cs typeface="Calisto MT"/>
              </a:rPr>
              <a:t> 2008 </a:t>
            </a:r>
            <a:r>
              <a:rPr lang="en-US" dirty="0" err="1">
                <a:effectLst/>
                <a:latin typeface="Calisto MT"/>
                <a:cs typeface="Calisto MT"/>
              </a:rPr>
              <a:t>gminę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zamieszkuje</a:t>
            </a:r>
            <a:r>
              <a:rPr lang="en-US" dirty="0">
                <a:effectLst/>
                <a:latin typeface="Calisto MT"/>
                <a:cs typeface="Calisto MT"/>
              </a:rPr>
              <a:t> 130 306 </a:t>
            </a:r>
            <a:r>
              <a:rPr lang="en-US" dirty="0" err="1">
                <a:effectLst/>
                <a:latin typeface="Calisto MT"/>
                <a:cs typeface="Calisto MT"/>
              </a:rPr>
              <a:t>osób</a:t>
            </a:r>
            <a:r>
              <a:rPr lang="en-US" dirty="0">
                <a:effectLst/>
                <a:latin typeface="Calisto MT"/>
                <a:cs typeface="Calisto MT"/>
              </a:rPr>
              <a:t>, 238,6 </a:t>
            </a:r>
            <a:r>
              <a:rPr lang="en-US" dirty="0" err="1">
                <a:effectLst/>
                <a:latin typeface="Calisto MT"/>
                <a:cs typeface="Calisto MT"/>
              </a:rPr>
              <a:t>os</a:t>
            </a:r>
            <a:r>
              <a:rPr lang="en-US" dirty="0">
                <a:effectLst/>
                <a:latin typeface="Calisto MT"/>
                <a:cs typeface="Calisto MT"/>
              </a:rPr>
              <a:t>./km². </a:t>
            </a:r>
            <a:r>
              <a:rPr lang="en-US" dirty="0" err="1">
                <a:effectLst/>
                <a:latin typeface="Calisto MT"/>
                <a:cs typeface="Calisto MT"/>
              </a:rPr>
              <a:t>Przemysł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spożywczy</a:t>
            </a:r>
            <a:r>
              <a:rPr lang="en-US" dirty="0">
                <a:effectLst/>
                <a:latin typeface="Calisto MT"/>
                <a:cs typeface="Calisto MT"/>
              </a:rPr>
              <a:t> (wino, </a:t>
            </a:r>
            <a:r>
              <a:rPr lang="en-US" dirty="0" err="1">
                <a:effectLst/>
                <a:latin typeface="Calisto MT"/>
                <a:cs typeface="Calisto MT"/>
              </a:rPr>
              <a:t>oliwa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sery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makaron</a:t>
            </a:r>
            <a:r>
              <a:rPr lang="en-US" dirty="0">
                <a:effectLst/>
                <a:latin typeface="Calisto MT"/>
                <a:cs typeface="Calisto MT"/>
              </a:rPr>
              <a:t>), </a:t>
            </a:r>
            <a:r>
              <a:rPr lang="en-US" dirty="0" err="1">
                <a:effectLst/>
                <a:latin typeface="Calisto MT"/>
                <a:cs typeface="Calisto MT"/>
              </a:rPr>
              <a:t>cementowy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maszynowy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elektrotechniczny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farmaceutyczny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Ośrodek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handlu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korkiem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Węzeł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kolejowy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drogowy</a:t>
            </a:r>
            <a:r>
              <a:rPr lang="en-US" dirty="0">
                <a:effectLst/>
                <a:latin typeface="Calisto MT"/>
                <a:cs typeface="Calisto MT"/>
              </a:rPr>
              <a:t>. W </a:t>
            </a:r>
            <a:r>
              <a:rPr lang="en-US" dirty="0" err="1">
                <a:effectLst/>
                <a:latin typeface="Calisto MT"/>
                <a:cs typeface="Calisto MT"/>
              </a:rPr>
              <a:t>pobliżu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wydobycie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rud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żelaza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cynku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ołowiu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Niedaleko</a:t>
            </a:r>
            <a:r>
              <a:rPr lang="en-US" dirty="0">
                <a:effectLst/>
                <a:latin typeface="Calisto MT"/>
                <a:cs typeface="Calisto MT"/>
              </a:rPr>
              <a:t> Sassari, w Porto Torres </a:t>
            </a:r>
            <a:r>
              <a:rPr lang="en-US" dirty="0" err="1">
                <a:effectLst/>
                <a:latin typeface="Calisto MT"/>
                <a:cs typeface="Calisto MT"/>
              </a:rPr>
              <a:t>znajduje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się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duży</a:t>
            </a:r>
            <a:r>
              <a:rPr lang="en-US" dirty="0">
                <a:effectLst/>
                <a:latin typeface="Calisto MT"/>
                <a:cs typeface="Calisto MT"/>
              </a:rPr>
              <a:t> port </a:t>
            </a:r>
            <a:r>
              <a:rPr lang="en-US" dirty="0" err="1">
                <a:effectLst/>
                <a:latin typeface="Calisto MT"/>
                <a:cs typeface="Calisto MT"/>
              </a:rPr>
              <a:t>handlowy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endParaRPr lang="pl-PL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997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402" b="18402"/>
          <a:stretch>
            <a:fillRect/>
          </a:stretch>
        </p:blipFill>
        <p:spPr>
          <a:xfrm>
            <a:off x="712788" y="337319"/>
            <a:ext cx="7716838" cy="6063481"/>
          </a:xfrm>
        </p:spPr>
      </p:pic>
    </p:spTree>
    <p:extLst>
      <p:ext uri="{BB962C8B-B14F-4D97-AF65-F5344CB8AC3E}">
        <p14:creationId xmlns:p14="http://schemas.microsoft.com/office/powerpoint/2010/main" xmlns="" val="35582184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sto MT"/>
                <a:cs typeface="Calisto MT"/>
              </a:rPr>
              <a:t>Kościół św. Mikołaja w Sassari</a:t>
            </a:r>
            <a:endParaRPr lang="pl-PL" dirty="0">
              <a:latin typeface="Calisto MT"/>
              <a:cs typeface="Calisto M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effectLst/>
                <a:latin typeface="Calisto MT"/>
                <a:cs typeface="Calisto MT"/>
              </a:rPr>
              <a:t>Najważniejszy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kościół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rzymskokatolicki</a:t>
            </a:r>
            <a:r>
              <a:rPr lang="en-US" dirty="0">
                <a:effectLst/>
                <a:latin typeface="Calisto MT"/>
                <a:cs typeface="Calisto MT"/>
              </a:rPr>
              <a:t> w Sassari </a:t>
            </a:r>
            <a:r>
              <a:rPr lang="en-US" dirty="0" err="1">
                <a:effectLst/>
                <a:latin typeface="Calisto MT"/>
                <a:cs typeface="Calisto MT"/>
              </a:rPr>
              <a:t>św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Mikołajowi</a:t>
            </a:r>
            <a:r>
              <a:rPr lang="en-US" dirty="0">
                <a:effectLst/>
                <a:latin typeface="Calisto MT"/>
                <a:cs typeface="Calisto MT"/>
              </a:rPr>
              <a:t> z Miry. </a:t>
            </a:r>
            <a:r>
              <a:rPr lang="en-US" dirty="0" err="1">
                <a:effectLst/>
                <a:latin typeface="Calisto MT"/>
                <a:cs typeface="Calisto MT"/>
              </a:rPr>
              <a:t>Katedra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zlokalizowana</a:t>
            </a:r>
            <a:r>
              <a:rPr lang="en-US" dirty="0">
                <a:effectLst/>
                <a:latin typeface="Calisto MT"/>
                <a:cs typeface="Calisto MT"/>
              </a:rPr>
              <a:t> jest w </a:t>
            </a:r>
            <a:r>
              <a:rPr lang="en-US" dirty="0" err="1">
                <a:effectLst/>
                <a:latin typeface="Calisto MT"/>
                <a:cs typeface="Calisto MT"/>
              </a:rPr>
              <a:t>historycznym</a:t>
            </a:r>
            <a:r>
              <a:rPr lang="en-US" dirty="0">
                <a:effectLst/>
                <a:latin typeface="Calisto MT"/>
                <a:cs typeface="Calisto MT"/>
              </a:rPr>
              <a:t> centrum </a:t>
            </a:r>
            <a:r>
              <a:rPr lang="en-US" dirty="0" err="1">
                <a:effectLst/>
                <a:latin typeface="Calisto MT"/>
                <a:cs typeface="Calisto MT"/>
              </a:rPr>
              <a:t>miasta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na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placu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i="1" dirty="0">
                <a:effectLst/>
                <a:latin typeface="Calisto MT"/>
                <a:cs typeface="Calisto MT"/>
              </a:rPr>
              <a:t>Piazza del </a:t>
            </a:r>
            <a:r>
              <a:rPr lang="en-US" i="1" dirty="0" err="1">
                <a:effectLst/>
                <a:latin typeface="Calisto MT"/>
                <a:cs typeface="Calisto MT"/>
              </a:rPr>
              <a:t>Duomo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r>
              <a:rPr lang="en-US" dirty="0" err="1">
                <a:effectLst/>
                <a:latin typeface="Calisto MT"/>
                <a:cs typeface="Calisto MT"/>
              </a:rPr>
              <a:t>Kościół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poświęcony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świętemu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Mikołajowi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istniał</a:t>
            </a:r>
            <a:r>
              <a:rPr lang="en-US" dirty="0">
                <a:effectLst/>
                <a:latin typeface="Calisto MT"/>
                <a:cs typeface="Calisto MT"/>
              </a:rPr>
              <a:t> w </a:t>
            </a:r>
            <a:r>
              <a:rPr lang="en-US" dirty="0" err="1">
                <a:effectLst/>
                <a:latin typeface="Calisto MT"/>
                <a:cs typeface="Calisto MT"/>
              </a:rPr>
              <a:t>tym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miejscu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już</a:t>
            </a:r>
            <a:r>
              <a:rPr lang="en-US" dirty="0">
                <a:effectLst/>
                <a:latin typeface="Calisto MT"/>
                <a:cs typeface="Calisto MT"/>
              </a:rPr>
              <a:t> w XII </a:t>
            </a:r>
            <a:r>
              <a:rPr lang="en-US" dirty="0" err="1">
                <a:effectLst/>
                <a:latin typeface="Calisto MT"/>
                <a:cs typeface="Calisto MT"/>
              </a:rPr>
              <a:t>wieku</a:t>
            </a:r>
            <a:r>
              <a:rPr lang="en-US" dirty="0">
                <a:effectLst/>
                <a:latin typeface="Calisto MT"/>
                <a:cs typeface="Calisto MT"/>
              </a:rPr>
              <a:t>. W XIII </a:t>
            </a:r>
            <a:r>
              <a:rPr lang="en-US" dirty="0" err="1">
                <a:effectLst/>
                <a:latin typeface="Calisto MT"/>
                <a:cs typeface="Calisto MT"/>
              </a:rPr>
              <a:t>wieku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świątynia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została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przebudowana</a:t>
            </a:r>
            <a:r>
              <a:rPr lang="en-US" dirty="0">
                <a:effectLst/>
                <a:latin typeface="Calisto MT"/>
                <a:cs typeface="Calisto MT"/>
              </a:rPr>
              <a:t> w </a:t>
            </a:r>
            <a:r>
              <a:rPr lang="en-US" dirty="0" err="1">
                <a:effectLst/>
                <a:latin typeface="Calisto MT"/>
                <a:cs typeface="Calisto MT"/>
              </a:rPr>
              <a:t>stylu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romańskim</a:t>
            </a:r>
            <a:r>
              <a:rPr lang="en-US" dirty="0">
                <a:effectLst/>
                <a:latin typeface="Calisto MT"/>
                <a:cs typeface="Calisto MT"/>
              </a:rPr>
              <a:t>. Do </a:t>
            </a:r>
            <a:r>
              <a:rPr lang="en-US" dirty="0" err="1">
                <a:effectLst/>
                <a:latin typeface="Calisto MT"/>
                <a:cs typeface="Calisto MT"/>
              </a:rPr>
              <a:t>roku</a:t>
            </a:r>
            <a:r>
              <a:rPr lang="en-US" dirty="0">
                <a:effectLst/>
                <a:latin typeface="Calisto MT"/>
                <a:cs typeface="Calisto MT"/>
              </a:rPr>
              <a:t> 1278 </a:t>
            </a:r>
            <a:r>
              <a:rPr lang="en-US" dirty="0" err="1">
                <a:effectLst/>
                <a:latin typeface="Calisto MT"/>
                <a:cs typeface="Calisto MT"/>
              </a:rPr>
              <a:t>była</a:t>
            </a:r>
            <a:r>
              <a:rPr lang="en-US" dirty="0">
                <a:effectLst/>
                <a:latin typeface="Calisto MT"/>
                <a:cs typeface="Calisto MT"/>
              </a:rPr>
              <a:t> to </a:t>
            </a:r>
            <a:r>
              <a:rPr lang="en-US" dirty="0" err="1">
                <a:effectLst/>
                <a:latin typeface="Calisto MT"/>
                <a:cs typeface="Calisto MT"/>
              </a:rPr>
              <a:t>jedyna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parafia</a:t>
            </a:r>
            <a:r>
              <a:rPr lang="en-US" dirty="0">
                <a:effectLst/>
                <a:latin typeface="Calisto MT"/>
                <a:cs typeface="Calisto MT"/>
              </a:rPr>
              <a:t> w Sassari, </a:t>
            </a:r>
            <a:r>
              <a:rPr lang="en-US" dirty="0" err="1">
                <a:effectLst/>
                <a:latin typeface="Calisto MT"/>
                <a:cs typeface="Calisto MT"/>
              </a:rPr>
              <a:t>później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pojawiły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się</a:t>
            </a:r>
            <a:r>
              <a:rPr lang="en-US" dirty="0">
                <a:effectLst/>
                <a:latin typeface="Calisto MT"/>
                <a:cs typeface="Calisto MT"/>
              </a:rPr>
              <a:t> w </a:t>
            </a:r>
            <a:r>
              <a:rPr lang="en-US" dirty="0" err="1">
                <a:effectLst/>
                <a:latin typeface="Calisto MT"/>
                <a:cs typeface="Calisto MT"/>
              </a:rPr>
              <a:t>mieście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również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inne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parafie</a:t>
            </a:r>
            <a:r>
              <a:rPr lang="en-US" dirty="0">
                <a:effectLst/>
                <a:latin typeface="Calisto MT"/>
                <a:cs typeface="Calisto MT"/>
              </a:rPr>
              <a:t>. W </a:t>
            </a:r>
            <a:r>
              <a:rPr lang="en-US" dirty="0" err="1">
                <a:effectLst/>
                <a:latin typeface="Calisto MT"/>
                <a:cs typeface="Calisto MT"/>
              </a:rPr>
              <a:t>związku</a:t>
            </a:r>
            <a:r>
              <a:rPr lang="en-US" dirty="0">
                <a:effectLst/>
                <a:latin typeface="Calisto MT"/>
                <a:cs typeface="Calisto MT"/>
              </a:rPr>
              <a:t> z </a:t>
            </a:r>
            <a:r>
              <a:rPr lang="en-US" dirty="0" err="1">
                <a:effectLst/>
                <a:latin typeface="Calisto MT"/>
                <a:cs typeface="Calisto MT"/>
              </a:rPr>
              <a:t>przeniesieniem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siedziby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diecezji</a:t>
            </a:r>
            <a:r>
              <a:rPr lang="en-US" dirty="0">
                <a:effectLst/>
                <a:latin typeface="Calisto MT"/>
                <a:cs typeface="Calisto MT"/>
              </a:rPr>
              <a:t> z Porto Torres do Sassari w </a:t>
            </a:r>
            <a:r>
              <a:rPr lang="en-US" dirty="0" err="1">
                <a:effectLst/>
                <a:latin typeface="Calisto MT"/>
                <a:cs typeface="Calisto MT"/>
              </a:rPr>
              <a:t>roku</a:t>
            </a:r>
            <a:r>
              <a:rPr lang="en-US" dirty="0">
                <a:effectLst/>
                <a:latin typeface="Calisto MT"/>
                <a:cs typeface="Calisto MT"/>
              </a:rPr>
              <a:t> 1441, w </a:t>
            </a:r>
            <a:r>
              <a:rPr lang="en-US" dirty="0" err="1">
                <a:effectLst/>
                <a:latin typeface="Calisto MT"/>
                <a:cs typeface="Calisto MT"/>
              </a:rPr>
              <a:t>latach</a:t>
            </a:r>
            <a:r>
              <a:rPr lang="en-US" dirty="0">
                <a:effectLst/>
                <a:latin typeface="Calisto MT"/>
                <a:cs typeface="Calisto MT"/>
              </a:rPr>
              <a:t> 1435-1518 </a:t>
            </a:r>
            <a:r>
              <a:rPr lang="en-US" dirty="0" err="1">
                <a:effectLst/>
                <a:latin typeface="Calisto MT"/>
                <a:cs typeface="Calisto MT"/>
              </a:rPr>
              <a:t>kościół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został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radykalnie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przebudowany</a:t>
            </a:r>
            <a:r>
              <a:rPr lang="en-US" dirty="0">
                <a:effectLst/>
                <a:latin typeface="Calisto MT"/>
                <a:cs typeface="Calisto MT"/>
              </a:rPr>
              <a:t> w </a:t>
            </a:r>
            <a:r>
              <a:rPr lang="en-US" dirty="0" err="1">
                <a:effectLst/>
                <a:latin typeface="Calisto MT"/>
                <a:cs typeface="Calisto MT"/>
              </a:rPr>
              <a:t>stylu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gotyckim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r>
              <a:rPr lang="en-US" dirty="0">
                <a:effectLst/>
                <a:latin typeface="Calisto MT"/>
                <a:cs typeface="Calisto MT"/>
              </a:rPr>
              <a:t>W XVII-XVIII </a:t>
            </a:r>
            <a:r>
              <a:rPr lang="en-US" dirty="0" err="1">
                <a:effectLst/>
                <a:latin typeface="Calisto MT"/>
                <a:cs typeface="Calisto MT"/>
              </a:rPr>
              <a:t>wieku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powstała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obecna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barokowa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fasada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katedry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endParaRPr lang="pl-PL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603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7059" b="17059"/>
          <a:stretch>
            <a:fillRect/>
          </a:stretch>
        </p:blipFill>
        <p:spPr>
          <a:xfrm>
            <a:off x="712788" y="337319"/>
            <a:ext cx="7716838" cy="6063481"/>
          </a:xfrm>
        </p:spPr>
      </p:pic>
    </p:spTree>
    <p:extLst>
      <p:ext uri="{BB962C8B-B14F-4D97-AF65-F5344CB8AC3E}">
        <p14:creationId xmlns:p14="http://schemas.microsoft.com/office/powerpoint/2010/main" xmlns="" val="207040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Ayuthaya"/>
              <a:cs typeface="Ayuthay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788" y="788737"/>
            <a:ext cx="7716838" cy="56120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stolica</a:t>
            </a:r>
            <a:r>
              <a:rPr lang="pl-PL" sz="8000" dirty="0">
                <a:effectLst/>
                <a:latin typeface="Calisto MT"/>
                <a:cs typeface="Calisto MT"/>
              </a:rPr>
              <a:t>: </a:t>
            </a:r>
            <a:r>
              <a:rPr lang="pl-PL" sz="8000" dirty="0" err="1" smtClean="0">
                <a:effectLst/>
                <a:latin typeface="Calisto MT"/>
                <a:cs typeface="Calisto MT"/>
              </a:rPr>
              <a:t>Cagliari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 smtClean="0">
                <a:effectLst/>
                <a:latin typeface="Calisto MT"/>
                <a:cs typeface="Calisto MT"/>
              </a:rPr>
              <a:t>powierzchnia</a:t>
            </a:r>
            <a:r>
              <a:rPr lang="pl-PL" sz="8000" dirty="0">
                <a:effectLst/>
                <a:latin typeface="Calisto MT"/>
                <a:cs typeface="Calisto MT"/>
              </a:rPr>
              <a:t>: 24 800 km² (region 24 100 km²</a:t>
            </a:r>
            <a:r>
              <a:rPr lang="pl-PL" sz="8000" dirty="0" smtClean="0">
                <a:effectLst/>
                <a:latin typeface="Calisto MT"/>
                <a:cs typeface="Calisto MT"/>
              </a:rPr>
              <a:t>)</a:t>
            </a:r>
            <a:endParaRPr lang="cs-CZ" sz="8000" dirty="0" smtClean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 smtClean="0">
                <a:effectLst/>
                <a:latin typeface="Calisto MT"/>
                <a:cs typeface="Calisto MT"/>
              </a:rPr>
              <a:t>liczba mieszkańców</a:t>
            </a:r>
            <a:r>
              <a:rPr lang="pl-PL" sz="8000" dirty="0" smtClean="0">
                <a:effectLst/>
                <a:latin typeface="Calisto MT"/>
                <a:cs typeface="Calisto MT"/>
              </a:rPr>
              <a:t>: 1 672 422  (2008)</a:t>
            </a:r>
            <a:endParaRPr lang="cs-CZ" sz="8000" dirty="0" smtClean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 smtClean="0">
                <a:effectLst/>
                <a:latin typeface="Calisto MT"/>
                <a:cs typeface="Calisto MT"/>
              </a:rPr>
              <a:t>gęstość zaludnienia</a:t>
            </a:r>
            <a:r>
              <a:rPr lang="pl-PL" sz="8000" dirty="0" smtClean="0">
                <a:effectLst/>
                <a:latin typeface="Calisto MT"/>
                <a:cs typeface="Calisto MT"/>
              </a:rPr>
              <a:t>: 69 os./km²</a:t>
            </a:r>
            <a:endParaRPr lang="cs-CZ" sz="8000" dirty="0" smtClean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 smtClean="0">
                <a:effectLst/>
                <a:latin typeface="Calisto MT"/>
                <a:cs typeface="Calisto MT"/>
              </a:rPr>
              <a:t>używane </a:t>
            </a:r>
            <a:r>
              <a:rPr lang="pl-PL" sz="8000" b="1" dirty="0">
                <a:effectLst/>
                <a:latin typeface="Calisto MT"/>
                <a:cs typeface="Calisto MT"/>
              </a:rPr>
              <a:t>języki</a:t>
            </a:r>
            <a:r>
              <a:rPr lang="pl-PL" sz="8000" dirty="0">
                <a:effectLst/>
                <a:latin typeface="Calisto MT"/>
                <a:cs typeface="Calisto MT"/>
              </a:rPr>
              <a:t>: sardyński i włoski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prezydent</a:t>
            </a:r>
            <a:r>
              <a:rPr lang="pl-PL" sz="8000" dirty="0">
                <a:effectLst/>
                <a:latin typeface="Calisto MT"/>
                <a:cs typeface="Calisto MT"/>
              </a:rPr>
              <a:t>: </a:t>
            </a:r>
            <a:r>
              <a:rPr lang="pl-PL" sz="8000" dirty="0" smtClean="0">
                <a:effectLst/>
                <a:latin typeface="Calisto MT"/>
                <a:cs typeface="Calisto MT"/>
              </a:rPr>
              <a:t>Ugo </a:t>
            </a:r>
            <a:r>
              <a:rPr lang="pl-PL" sz="8000" dirty="0" err="1">
                <a:effectLst/>
                <a:latin typeface="Calisto MT"/>
                <a:cs typeface="Calisto MT"/>
              </a:rPr>
              <a:t>Cappellaci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ważniejsze miasta</a:t>
            </a:r>
            <a:r>
              <a:rPr lang="pl-PL" sz="8000" dirty="0">
                <a:effectLst/>
                <a:latin typeface="Calisto MT"/>
                <a:cs typeface="Calisto MT"/>
              </a:rPr>
              <a:t>: Sassari, Nuoro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główne porty</a:t>
            </a:r>
            <a:r>
              <a:rPr lang="pl-PL" sz="8000" dirty="0">
                <a:effectLst/>
                <a:latin typeface="Calisto MT"/>
                <a:cs typeface="Calisto MT"/>
              </a:rPr>
              <a:t>: </a:t>
            </a:r>
            <a:r>
              <a:rPr lang="pl-PL" sz="8000" dirty="0" err="1">
                <a:effectLst/>
                <a:latin typeface="Calisto MT"/>
                <a:cs typeface="Calisto MT"/>
              </a:rPr>
              <a:t>Cagliari</a:t>
            </a:r>
            <a:r>
              <a:rPr lang="pl-PL" sz="8000" dirty="0">
                <a:effectLst/>
                <a:latin typeface="Calisto MT"/>
                <a:cs typeface="Calisto MT"/>
              </a:rPr>
              <a:t>, Porto </a:t>
            </a:r>
            <a:r>
              <a:rPr lang="pl-PL" sz="8000" dirty="0" err="1">
                <a:effectLst/>
                <a:latin typeface="Calisto MT"/>
                <a:cs typeface="Calisto MT"/>
              </a:rPr>
              <a:t>Foxi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najwyższy szczyt</a:t>
            </a:r>
            <a:r>
              <a:rPr lang="pl-PL" sz="8000" dirty="0">
                <a:effectLst/>
                <a:latin typeface="Calisto MT"/>
                <a:cs typeface="Calisto MT"/>
              </a:rPr>
              <a:t>: La </a:t>
            </a:r>
            <a:r>
              <a:rPr lang="pl-PL" sz="8000" dirty="0" err="1">
                <a:effectLst/>
                <a:latin typeface="Calisto MT"/>
                <a:cs typeface="Calisto MT"/>
              </a:rPr>
              <a:t>Marmora</a:t>
            </a:r>
            <a:r>
              <a:rPr lang="pl-PL" sz="8000" dirty="0">
                <a:effectLst/>
                <a:latin typeface="Calisto MT"/>
                <a:cs typeface="Calisto MT"/>
              </a:rPr>
              <a:t> (1834 m. </a:t>
            </a:r>
            <a:r>
              <a:rPr lang="pl-PL" sz="8000" dirty="0" err="1">
                <a:effectLst/>
                <a:latin typeface="Calisto MT"/>
                <a:cs typeface="Calisto MT"/>
              </a:rPr>
              <a:t>n.p.m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pPr marL="0" lvl="0" indent="0">
              <a:buNone/>
            </a:pPr>
            <a:r>
              <a:rPr lang="pl-PL" sz="8000" b="1" dirty="0">
                <a:effectLst/>
                <a:latin typeface="Calisto MT"/>
                <a:cs typeface="Calisto MT"/>
              </a:rPr>
              <a:t>najważniejszy masyw górski</a:t>
            </a:r>
            <a:r>
              <a:rPr lang="pl-PL" sz="8000" dirty="0">
                <a:effectLst/>
                <a:latin typeface="Calisto MT"/>
                <a:cs typeface="Calisto MT"/>
              </a:rPr>
              <a:t>: </a:t>
            </a:r>
            <a:r>
              <a:rPr lang="pl-PL" sz="8000" dirty="0" err="1">
                <a:effectLst/>
                <a:latin typeface="Calisto MT"/>
                <a:cs typeface="Calisto MT"/>
              </a:rPr>
              <a:t>Gennargentu</a:t>
            </a:r>
            <a:r>
              <a:rPr lang="pl-PL" sz="8000" dirty="0">
                <a:effectLst/>
                <a:latin typeface="Calisto MT"/>
                <a:cs typeface="Calisto MT"/>
              </a:rPr>
              <a:t> </a:t>
            </a:r>
            <a:endParaRPr lang="cs-CZ" sz="8000" dirty="0">
              <a:effectLst/>
              <a:latin typeface="Calisto MT"/>
              <a:cs typeface="Calisto MT"/>
            </a:endParaRPr>
          </a:p>
          <a:p>
            <a:r>
              <a:rPr lang="cs-CZ" dirty="0">
                <a:effectLst/>
                <a:latin typeface="Calisto MT"/>
                <a:cs typeface="Calisto MT"/>
              </a:rPr>
              <a:t> </a:t>
            </a:r>
          </a:p>
          <a:p>
            <a:endParaRPr lang="pl-PL" dirty="0">
              <a:latin typeface="Calisto MT"/>
              <a:cs typeface="Calisto MT"/>
            </a:endParaRPr>
          </a:p>
        </p:txBody>
      </p:sp>
      <p:sp>
        <p:nvSpPr>
          <p:cNvPr id="4" name="PoleTekstowe 3"/>
          <p:cNvSpPr txBox="1"/>
          <p:nvPr/>
        </p:nvSpPr>
        <p:spPr>
          <a:xfrm>
            <a:off x="8783053" y="20854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41201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719" b="20719"/>
          <a:stretch>
            <a:fillRect/>
          </a:stretch>
        </p:blipFill>
        <p:spPr>
          <a:xfrm>
            <a:off x="712788" y="962526"/>
            <a:ext cx="7716838" cy="5438274"/>
          </a:xfrm>
        </p:spPr>
      </p:pic>
    </p:spTree>
    <p:extLst>
      <p:ext uri="{BB962C8B-B14F-4D97-AF65-F5344CB8AC3E}">
        <p14:creationId xmlns:p14="http://schemas.microsoft.com/office/powerpoint/2010/main" xmlns="" val="307281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788" y="427789"/>
            <a:ext cx="7716838" cy="5973011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Calisto MT"/>
                <a:cs typeface="Calisto MT"/>
              </a:rPr>
              <a:t>Sardynia</a:t>
            </a:r>
            <a:r>
              <a:rPr lang="en-US" dirty="0">
                <a:effectLst/>
                <a:latin typeface="Calisto MT"/>
                <a:cs typeface="Calisto MT"/>
              </a:rPr>
              <a:t> jest </a:t>
            </a:r>
            <a:r>
              <a:rPr lang="en-US" dirty="0" err="1">
                <a:effectLst/>
                <a:latin typeface="Calisto MT"/>
                <a:cs typeface="Calisto MT"/>
              </a:rPr>
              <a:t>drugą</a:t>
            </a:r>
            <a:r>
              <a:rPr lang="en-US" dirty="0">
                <a:effectLst/>
                <a:latin typeface="Calisto MT"/>
                <a:cs typeface="Calisto MT"/>
              </a:rPr>
              <a:t> co do </a:t>
            </a:r>
            <a:r>
              <a:rPr lang="en-US" dirty="0" err="1">
                <a:effectLst/>
                <a:latin typeface="Calisto MT"/>
                <a:cs typeface="Calisto MT"/>
              </a:rPr>
              <a:t>wielkości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wyspą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na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Morzu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Śródziemnym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Wybrzeża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wyspy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są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najczęściej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wysokie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skaliste</a:t>
            </a:r>
            <a:r>
              <a:rPr lang="en-US" dirty="0">
                <a:effectLst/>
                <a:latin typeface="Calisto MT"/>
                <a:cs typeface="Calisto MT"/>
              </a:rPr>
              <a:t>, z </a:t>
            </a:r>
            <a:r>
              <a:rPr lang="en-US" dirty="0" err="1">
                <a:effectLst/>
                <a:latin typeface="Calisto MT"/>
                <a:cs typeface="Calisto MT"/>
              </a:rPr>
              <a:t>długimi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względnie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prostymi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odcinkami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wieloma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wybitnymi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cyplami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kilkoma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szerokimi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głębokimi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zatokami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wieloma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przesmykami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z </a:t>
            </a:r>
            <a:r>
              <a:rPr lang="en-US" dirty="0" err="1">
                <a:effectLst/>
                <a:latin typeface="Calisto MT"/>
                <a:cs typeface="Calisto MT"/>
              </a:rPr>
              <a:t>wieloma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mniejszymi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wyspami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nieopodal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wybrzeża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r>
              <a:rPr lang="en-US" dirty="0" err="1">
                <a:effectLst/>
                <a:latin typeface="Calisto MT"/>
                <a:cs typeface="Calisto MT"/>
              </a:rPr>
              <a:t>Przeważającą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część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wyspy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zajmują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góry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płaskowyże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Roślinność</a:t>
            </a:r>
            <a:r>
              <a:rPr lang="en-US" dirty="0">
                <a:effectLst/>
                <a:latin typeface="Calisto MT"/>
                <a:cs typeface="Calisto MT"/>
              </a:rPr>
              <a:t> to </a:t>
            </a:r>
            <a:r>
              <a:rPr lang="en-US" dirty="0" err="1">
                <a:effectLst/>
                <a:latin typeface="Calisto MT"/>
                <a:cs typeface="Calisto MT"/>
              </a:rPr>
              <a:t>głównie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makia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wiecznie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zielone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zarośla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Sardynia</a:t>
            </a:r>
            <a:r>
              <a:rPr lang="en-US" dirty="0">
                <a:effectLst/>
                <a:latin typeface="Calisto MT"/>
                <a:cs typeface="Calisto MT"/>
              </a:rPr>
              <a:t> ma </a:t>
            </a:r>
            <a:r>
              <a:rPr lang="en-US" dirty="0" err="1">
                <a:effectLst/>
                <a:latin typeface="Calisto MT"/>
                <a:cs typeface="Calisto MT"/>
              </a:rPr>
              <a:t>kilka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głównych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rzek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Największe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rzeki</a:t>
            </a:r>
            <a:r>
              <a:rPr lang="en-US" dirty="0">
                <a:effectLst/>
                <a:latin typeface="Calisto MT"/>
                <a:cs typeface="Calisto MT"/>
              </a:rPr>
              <a:t> to </a:t>
            </a:r>
            <a:r>
              <a:rPr lang="en-US" dirty="0" err="1">
                <a:effectLst/>
                <a:latin typeface="Calisto MT"/>
                <a:cs typeface="Calisto MT"/>
              </a:rPr>
              <a:t>Tirao</a:t>
            </a:r>
            <a:r>
              <a:rPr lang="en-US" dirty="0">
                <a:effectLst/>
                <a:latin typeface="Calisto MT"/>
                <a:cs typeface="Calisto MT"/>
              </a:rPr>
              <a:t>, 151 km, </a:t>
            </a:r>
            <a:r>
              <a:rPr lang="en-US" dirty="0" err="1">
                <a:effectLst/>
                <a:latin typeface="Calisto MT"/>
                <a:cs typeface="Calisto MT"/>
              </a:rPr>
              <a:t>która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wpada</a:t>
            </a:r>
            <a:r>
              <a:rPr lang="en-US" dirty="0">
                <a:effectLst/>
                <a:latin typeface="Calisto MT"/>
                <a:cs typeface="Calisto MT"/>
              </a:rPr>
              <a:t> do </a:t>
            </a:r>
            <a:r>
              <a:rPr lang="en-US" dirty="0" err="1">
                <a:effectLst/>
                <a:latin typeface="Calisto MT"/>
                <a:cs typeface="Calisto MT"/>
              </a:rPr>
              <a:t>Morza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Sardyńskiego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Coghinas</a:t>
            </a:r>
            <a:r>
              <a:rPr lang="en-US" dirty="0">
                <a:effectLst/>
                <a:latin typeface="Calisto MT"/>
                <a:cs typeface="Calisto MT"/>
              </a:rPr>
              <a:t>, 115 km,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Flumendosa</a:t>
            </a:r>
            <a:r>
              <a:rPr lang="en-US" dirty="0">
                <a:effectLst/>
                <a:latin typeface="Calisto MT"/>
                <a:cs typeface="Calisto MT"/>
              </a:rPr>
              <a:t>, 127 km. </a:t>
            </a:r>
            <a:r>
              <a:rPr lang="en-US" dirty="0" err="1">
                <a:effectLst/>
                <a:latin typeface="Calisto MT"/>
                <a:cs typeface="Calisto MT"/>
              </a:rPr>
              <a:t>Są</a:t>
            </a:r>
            <a:r>
              <a:rPr lang="en-US" dirty="0">
                <a:effectLst/>
                <a:latin typeface="Calisto MT"/>
                <a:cs typeface="Calisto MT"/>
              </a:rPr>
              <a:t> 54 </a:t>
            </a:r>
            <a:r>
              <a:rPr lang="en-US" dirty="0" err="1">
                <a:effectLst/>
                <a:latin typeface="Calisto MT"/>
                <a:cs typeface="Calisto MT"/>
              </a:rPr>
              <a:t>sztuczne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jeziora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tamy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które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dostarczają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wodę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prąd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Najważniejsze</a:t>
            </a:r>
            <a:r>
              <a:rPr lang="en-US" dirty="0">
                <a:effectLst/>
                <a:latin typeface="Calisto MT"/>
                <a:cs typeface="Calisto MT"/>
              </a:rPr>
              <a:t> to </a:t>
            </a:r>
            <a:r>
              <a:rPr lang="en-US" dirty="0" err="1">
                <a:effectLst/>
                <a:latin typeface="Calisto MT"/>
                <a:cs typeface="Calisto MT"/>
              </a:rPr>
              <a:t>Jezioro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Omodeo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Jezioro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Coghinas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Jedynym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naturalnym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słodkowodnym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jeziorem</a:t>
            </a:r>
            <a:r>
              <a:rPr lang="en-US" dirty="0">
                <a:effectLst/>
                <a:latin typeface="Calisto MT"/>
                <a:cs typeface="Calisto MT"/>
              </a:rPr>
              <a:t> jest </a:t>
            </a:r>
            <a:r>
              <a:rPr lang="en-US" dirty="0" err="1">
                <a:effectLst/>
                <a:latin typeface="Calisto MT"/>
                <a:cs typeface="Calisto MT"/>
              </a:rPr>
              <a:t>Lago</a:t>
            </a:r>
            <a:r>
              <a:rPr lang="en-US" dirty="0">
                <a:effectLst/>
                <a:latin typeface="Calisto MT"/>
                <a:cs typeface="Calisto MT"/>
              </a:rPr>
              <a:t> di </a:t>
            </a:r>
            <a:r>
              <a:rPr lang="en-US" dirty="0" err="1">
                <a:effectLst/>
                <a:latin typeface="Calisto MT"/>
                <a:cs typeface="Calisto MT"/>
              </a:rPr>
              <a:t>Baratz</a:t>
            </a:r>
            <a:r>
              <a:rPr lang="en-US" dirty="0">
                <a:effectLst/>
                <a:latin typeface="Calisto MT"/>
                <a:cs typeface="Calisto MT"/>
              </a:rPr>
              <a:t>. </a:t>
            </a:r>
            <a:r>
              <a:rPr lang="en-US" dirty="0" err="1">
                <a:effectLst/>
                <a:latin typeface="Calisto MT"/>
                <a:cs typeface="Calisto MT"/>
              </a:rPr>
              <a:t>Wiele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dużych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płytkich</a:t>
            </a:r>
            <a:r>
              <a:rPr lang="en-US" dirty="0">
                <a:effectLst/>
                <a:latin typeface="Calisto MT"/>
                <a:cs typeface="Calisto MT"/>
              </a:rPr>
              <a:t>, </a:t>
            </a:r>
            <a:r>
              <a:rPr lang="en-US" dirty="0" err="1">
                <a:effectLst/>
                <a:latin typeface="Calisto MT"/>
                <a:cs typeface="Calisto MT"/>
              </a:rPr>
              <a:t>słonowodnych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lagun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i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rozlewisk</a:t>
            </a:r>
            <a:r>
              <a:rPr lang="en-US" dirty="0">
                <a:effectLst/>
                <a:latin typeface="Calisto MT"/>
                <a:cs typeface="Calisto MT"/>
              </a:rPr>
              <a:t> jest </a:t>
            </a:r>
            <a:r>
              <a:rPr lang="en-US" dirty="0" err="1">
                <a:effectLst/>
                <a:latin typeface="Calisto MT"/>
                <a:cs typeface="Calisto MT"/>
              </a:rPr>
              <a:t>zlokalizowanych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wzdłuż</a:t>
            </a:r>
            <a:r>
              <a:rPr lang="en-US" dirty="0">
                <a:effectLst/>
                <a:latin typeface="Calisto MT"/>
                <a:cs typeface="Calisto MT"/>
              </a:rPr>
              <a:t> </a:t>
            </a:r>
            <a:r>
              <a:rPr lang="en-US" dirty="0" err="1">
                <a:effectLst/>
                <a:latin typeface="Calisto MT"/>
                <a:cs typeface="Calisto MT"/>
              </a:rPr>
              <a:t>wybrzeża</a:t>
            </a:r>
            <a:r>
              <a:rPr lang="en-US" dirty="0">
                <a:effectLst/>
                <a:latin typeface="Calisto MT"/>
                <a:cs typeface="Calisto MT"/>
              </a:rPr>
              <a:t>.</a:t>
            </a:r>
            <a:endParaRPr lang="cs-CZ" dirty="0">
              <a:effectLst/>
              <a:latin typeface="Calisto MT"/>
              <a:cs typeface="Calisto MT"/>
            </a:endParaRPr>
          </a:p>
          <a:p>
            <a:endParaRPr lang="pl-PL" dirty="0">
              <a:latin typeface="Calisto MT"/>
              <a:cs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55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6293" y="1217084"/>
            <a:ext cx="6773333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05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Grota Di </a:t>
            </a:r>
            <a:r>
              <a:rPr lang="pl-PL" dirty="0" err="1" smtClean="0"/>
              <a:t>Nettuno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err="1">
                <a:latin typeface="Calisto MT"/>
                <a:cs typeface="Calisto MT"/>
              </a:rPr>
              <a:t>Grotta</a:t>
            </a:r>
            <a:r>
              <a:rPr lang="pl-PL" b="1" dirty="0">
                <a:latin typeface="Calisto MT"/>
                <a:cs typeface="Calisto MT"/>
              </a:rPr>
              <a:t> di </a:t>
            </a:r>
            <a:r>
              <a:rPr lang="pl-PL" b="1" dirty="0" err="1">
                <a:latin typeface="Calisto MT"/>
                <a:cs typeface="Calisto MT"/>
              </a:rPr>
              <a:t>Nettuno</a:t>
            </a:r>
            <a:r>
              <a:rPr lang="pl-PL" dirty="0">
                <a:latin typeface="Calisto MT"/>
                <a:cs typeface="Calisto MT"/>
              </a:rPr>
              <a:t> jest jaskinią wapienną w pobliżu </a:t>
            </a:r>
            <a:r>
              <a:rPr lang="pl-PL" dirty="0" err="1">
                <a:latin typeface="Calisto MT"/>
                <a:cs typeface="Calisto MT"/>
              </a:rPr>
              <a:t>Alghero</a:t>
            </a:r>
            <a:r>
              <a:rPr lang="pl-PL" dirty="0">
                <a:latin typeface="Calisto MT"/>
                <a:cs typeface="Calisto MT"/>
              </a:rPr>
              <a:t> Capo Caccia.</a:t>
            </a:r>
          </a:p>
          <a:p>
            <a:r>
              <a:rPr lang="pl-PL" dirty="0">
                <a:latin typeface="Calisto MT"/>
                <a:cs typeface="Calisto MT"/>
              </a:rPr>
              <a:t>Jaskinia znajduje się zaledwie metr nad poziomem morza. Dochodzi się do niej schodami- 650-stopni- w niemal pionie. Oczywiście można też popłynąć łodzią od </a:t>
            </a:r>
            <a:r>
              <a:rPr lang="pl-PL" dirty="0" err="1">
                <a:latin typeface="Calisto MT"/>
                <a:cs typeface="Calisto MT"/>
              </a:rPr>
              <a:t>Alghero</a:t>
            </a:r>
            <a:r>
              <a:rPr lang="pl-PL" dirty="0">
                <a:latin typeface="Calisto MT"/>
                <a:cs typeface="Calisto MT"/>
              </a:rPr>
              <a:t>. My wybraliśmy wyprawę po schodach- była wyczerpująca, ale widoki za to wspaniałe.</a:t>
            </a:r>
          </a:p>
          <a:p>
            <a:r>
              <a:rPr lang="pl-PL" dirty="0">
                <a:latin typeface="Calisto MT"/>
                <a:cs typeface="Calisto MT"/>
              </a:rPr>
              <a:t>Podziwialiśmy piękne formacje wapienne i małe słone jezioro, które jest połączone z morzem. Informacje znajdziecie w języku włoskim, niemieckim i angielskim. Wycieczki odbywają się co godzinę, trwa około 35 minut i kosztują 10 € za osobę dorosłą.</a:t>
            </a:r>
          </a:p>
        </p:txBody>
      </p:sp>
    </p:spTree>
    <p:extLst>
      <p:ext uri="{BB962C8B-B14F-4D97-AF65-F5344CB8AC3E}">
        <p14:creationId xmlns:p14="http://schemas.microsoft.com/office/powerpoint/2010/main" xmlns="" val="2303549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719" b="20719"/>
          <a:stretch>
            <a:fillRect/>
          </a:stretch>
        </p:blipFill>
        <p:spPr>
          <a:xfrm>
            <a:off x="458786" y="783167"/>
            <a:ext cx="8345757" cy="5617633"/>
          </a:xfrm>
        </p:spPr>
      </p:pic>
    </p:spTree>
    <p:extLst>
      <p:ext uri="{BB962C8B-B14F-4D97-AF65-F5344CB8AC3E}">
        <p14:creationId xmlns:p14="http://schemas.microsoft.com/office/powerpoint/2010/main" xmlns="" val="403070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La </a:t>
            </a:r>
            <a:r>
              <a:rPr lang="pl-PL" dirty="0" err="1" smtClean="0"/>
              <a:t>Pelosa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sto MT"/>
                <a:cs typeface="Calisto MT"/>
              </a:rPr>
              <a:t>Plaża przez wielu uważana za najpiękniejszą na wyspie. </a:t>
            </a:r>
            <a:r>
              <a:rPr lang="pl-PL" dirty="0">
                <a:latin typeface="Calisto MT"/>
                <a:cs typeface="Calisto MT"/>
              </a:rPr>
              <a:t>Uroku La </a:t>
            </a:r>
            <a:r>
              <a:rPr lang="pl-PL" dirty="0" err="1">
                <a:latin typeface="Calisto MT"/>
                <a:cs typeface="Calisto MT"/>
              </a:rPr>
              <a:t>Pelosa</a:t>
            </a:r>
            <a:r>
              <a:rPr lang="pl-PL" dirty="0">
                <a:latin typeface="Calisto MT"/>
                <a:cs typeface="Calisto MT"/>
              </a:rPr>
              <a:t> rzeczywiście nie można odmówić i reakcje na jej widok są entuzjastyczne. Niestety popularność miejsca odbiera mu jego magię - ilość turystów, zwłaszcza w lipcu i sierpniu - często przekracza jego pojemność. Jedynym wyjściem jest przyjście na plażę bardzo, bardzo wcześnie rano</a:t>
            </a:r>
          </a:p>
        </p:txBody>
      </p:sp>
    </p:spTree>
    <p:extLst>
      <p:ext uri="{BB962C8B-B14F-4D97-AF65-F5344CB8AC3E}">
        <p14:creationId xmlns:p14="http://schemas.microsoft.com/office/powerpoint/2010/main" xmlns="" val="1024292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684" b="20684"/>
          <a:stretch>
            <a:fillRect/>
          </a:stretch>
        </p:blipFill>
        <p:spPr>
          <a:xfrm>
            <a:off x="712788" y="714323"/>
            <a:ext cx="7716838" cy="5686477"/>
          </a:xfrm>
        </p:spPr>
      </p:pic>
    </p:spTree>
    <p:extLst>
      <p:ext uri="{BB962C8B-B14F-4D97-AF65-F5344CB8AC3E}">
        <p14:creationId xmlns:p14="http://schemas.microsoft.com/office/powerpoint/2010/main" xmlns="" val="760273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b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Niebo.thmx</Template>
  <TotalTime>56</TotalTime>
  <Words>412</Words>
  <Application>Microsoft Office PowerPoint</Application>
  <PresentationFormat>Pokaz na ekranie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Niebo</vt:lpstr>
      <vt:lpstr>Sardynia! </vt:lpstr>
      <vt:lpstr>Slajd 2</vt:lpstr>
      <vt:lpstr>Slajd 3</vt:lpstr>
      <vt:lpstr>Slajd 4</vt:lpstr>
      <vt:lpstr>Slajd 5</vt:lpstr>
      <vt:lpstr>Grota Di Nettuno</vt:lpstr>
      <vt:lpstr>Slajd 7</vt:lpstr>
      <vt:lpstr>La Pelosa</vt:lpstr>
      <vt:lpstr>Slajd 9</vt:lpstr>
      <vt:lpstr>Cagliari</vt:lpstr>
      <vt:lpstr>Slajd 11</vt:lpstr>
      <vt:lpstr>Sassari</vt:lpstr>
      <vt:lpstr>Slajd 13</vt:lpstr>
      <vt:lpstr>Kościół św. Mikołaja w Sassari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Sardynia! </dc:title>
  <dc:creator>ANDRZEJ JARCZYK</dc:creator>
  <cp:lastModifiedBy>msochacz</cp:lastModifiedBy>
  <cp:revision>5</cp:revision>
  <dcterms:created xsi:type="dcterms:W3CDTF">2013-02-26T18:31:46Z</dcterms:created>
  <dcterms:modified xsi:type="dcterms:W3CDTF">2013-02-27T13:57:14Z</dcterms:modified>
</cp:coreProperties>
</file>