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  <p:sldMasterId id="2147483815" r:id="rId3"/>
  </p:sldMasterIdLst>
  <p:notesMasterIdLst>
    <p:notesMasterId r:id="rId16"/>
  </p:notesMasterIdLst>
  <p:handoutMasterIdLst>
    <p:handoutMasterId r:id="rId17"/>
  </p:handoutMasterIdLst>
  <p:sldIdLst>
    <p:sldId id="256" r:id="rId4"/>
    <p:sldId id="344" r:id="rId5"/>
    <p:sldId id="335" r:id="rId6"/>
    <p:sldId id="341" r:id="rId7"/>
    <p:sldId id="338" r:id="rId8"/>
    <p:sldId id="337" r:id="rId9"/>
    <p:sldId id="342" r:id="rId10"/>
    <p:sldId id="340" r:id="rId11"/>
    <p:sldId id="277" r:id="rId12"/>
    <p:sldId id="343" r:id="rId13"/>
    <p:sldId id="307" r:id="rId14"/>
    <p:sldId id="269" r:id="rId15"/>
  </p:sldIdLst>
  <p:sldSz cx="9144000" cy="6858000" type="screen4x3"/>
  <p:notesSz cx="9874250" cy="679767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3652" autoAdjust="0"/>
  </p:normalViewPr>
  <p:slideViewPr>
    <p:cSldViewPr>
      <p:cViewPr varScale="1">
        <p:scale>
          <a:sx n="103" d="100"/>
          <a:sy n="103" d="100"/>
        </p:scale>
        <p:origin x="1800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F2CC06F-2988-0646-955A-3F59D4AB72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6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06124CD-8331-C84D-B8B2-074CC6C02B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4333" y="0"/>
            <a:ext cx="42776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081ADA-1B18-46C1-99A6-BFAD80F4618B}" type="datetimeFigureOut">
              <a:rPr lang="pl-PL"/>
              <a:pPr>
                <a:defRPr/>
              </a:pPr>
              <a:t>4.11.2024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C9BC94F-97C3-1C41-BD89-E035BC7E77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2776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3E01E6-5B4D-8F4E-990D-B00C0DD360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4333" y="6456699"/>
            <a:ext cx="427761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CD27AF9-11D8-48B2-A0C4-3C2BFE3FC8E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A99E170-F511-C045-896F-C0CC5CCC0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6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C6FDFFE-4D7C-1D47-A0A6-8BA5A5C927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94333" y="0"/>
            <a:ext cx="42776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AA26FD-8B2A-4DAB-8AAD-AE9D8955D66B}" type="datetimeFigureOut">
              <a:rPr lang="pl-PL"/>
              <a:pPr>
                <a:defRPr/>
              </a:pPr>
              <a:t>4.11.2024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A5CDED08-FAE3-A94F-A048-E0DE2B2282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71B2E73F-0375-A642-AD15-C9E22C8E6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6965" y="3229443"/>
            <a:ext cx="7900322" cy="305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7B90F6-1BD6-CD44-B4E4-6FC25B1A24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99"/>
            <a:ext cx="42776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D67CFC-9F48-864F-A206-C92B77582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94333" y="6456699"/>
            <a:ext cx="427761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82F137D-020B-4963-ABEE-3C72F1EA86D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ymbol zastępczy obrazu slajdu 1">
            <a:extLst>
              <a:ext uri="{FF2B5EF4-FFF2-40B4-BE49-F238E27FC236}">
                <a16:creationId xmlns:a16="http://schemas.microsoft.com/office/drawing/2014/main" id="{5E17BBF1-D36F-BA26-0A67-01D160A191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Symbol zastępczy notatek 2">
            <a:extLst>
              <a:ext uri="{FF2B5EF4-FFF2-40B4-BE49-F238E27FC236}">
                <a16:creationId xmlns:a16="http://schemas.microsoft.com/office/drawing/2014/main" id="{11DB1BE4-0CB5-C1F2-C009-DB5C75590F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z="1100" b="1"/>
          </a:p>
        </p:txBody>
      </p:sp>
      <p:sp>
        <p:nvSpPr>
          <p:cNvPr id="35843" name="Symbol zastępczy numeru slajdu 3">
            <a:extLst>
              <a:ext uri="{FF2B5EF4-FFF2-40B4-BE49-F238E27FC236}">
                <a16:creationId xmlns:a16="http://schemas.microsoft.com/office/drawing/2014/main" id="{B47DFB72-6C57-F0D2-6CF8-3F4B3F11A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53E343-88A2-46D7-80F3-7611959DC3D1}" type="slidenum">
              <a:rPr lang="pl-PL" altLang="pl-PL"/>
              <a:pPr>
                <a:spcBef>
                  <a:spcPct val="0"/>
                </a:spcBef>
              </a:pPr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>
            <a:extLst>
              <a:ext uri="{FF2B5EF4-FFF2-40B4-BE49-F238E27FC236}">
                <a16:creationId xmlns:a16="http://schemas.microsoft.com/office/drawing/2014/main" id="{2E91EEAB-6665-B96C-B414-EB2CE786E1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Symbol zastępczy notatek 2">
            <a:extLst>
              <a:ext uri="{FF2B5EF4-FFF2-40B4-BE49-F238E27FC236}">
                <a16:creationId xmlns:a16="http://schemas.microsoft.com/office/drawing/2014/main" id="{D3DD4018-395C-FA07-C8A2-C75B290D1D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7891" name="Symbol zastępczy numeru slajdu 3">
            <a:extLst>
              <a:ext uri="{FF2B5EF4-FFF2-40B4-BE49-F238E27FC236}">
                <a16:creationId xmlns:a16="http://schemas.microsoft.com/office/drawing/2014/main" id="{524F2274-F7C4-744C-3474-5A18DAE7B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61D0CE-9300-4663-992F-C6D42DF61245}" type="slidenum">
              <a:rPr lang="pl-PL" altLang="pl-PL"/>
              <a:pPr>
                <a:spcBef>
                  <a:spcPct val="0"/>
                </a:spcBef>
              </a:pPr>
              <a:t>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ymbol zastępczy obrazu slajdu 1">
            <a:extLst>
              <a:ext uri="{FF2B5EF4-FFF2-40B4-BE49-F238E27FC236}">
                <a16:creationId xmlns:a16="http://schemas.microsoft.com/office/drawing/2014/main" id="{730BCC57-0ECA-5D82-5821-104F3E80E2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Symbol zastępczy notatek 2">
            <a:extLst>
              <a:ext uri="{FF2B5EF4-FFF2-40B4-BE49-F238E27FC236}">
                <a16:creationId xmlns:a16="http://schemas.microsoft.com/office/drawing/2014/main" id="{19B5DD09-E8A3-EC70-549E-E8C4B5648C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45059" name="Symbol zastępczy numeru slajdu 3">
            <a:extLst>
              <a:ext uri="{FF2B5EF4-FFF2-40B4-BE49-F238E27FC236}">
                <a16:creationId xmlns:a16="http://schemas.microsoft.com/office/drawing/2014/main" id="{C3A153C4-AA1F-E440-A602-5C13807847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DCF828-664F-4738-8689-87527C8A2186}" type="slidenum">
              <a:rPr lang="pl-PL" altLang="pl-PL"/>
              <a:pPr>
                <a:spcBef>
                  <a:spcPct val="0"/>
                </a:spcBef>
              </a:pPr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ymbol zastępczy obrazu slajdu 1">
            <a:extLst>
              <a:ext uri="{FF2B5EF4-FFF2-40B4-BE49-F238E27FC236}">
                <a16:creationId xmlns:a16="http://schemas.microsoft.com/office/drawing/2014/main" id="{2B0FA167-4405-B209-65F9-E67C954C7E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Symbol zastępczy notatek 2">
            <a:extLst>
              <a:ext uri="{FF2B5EF4-FFF2-40B4-BE49-F238E27FC236}">
                <a16:creationId xmlns:a16="http://schemas.microsoft.com/office/drawing/2014/main" id="{F6903657-95A1-9D89-1C82-25B4EBA31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48131" name="Symbol zastępczy numeru slajdu 3">
            <a:extLst>
              <a:ext uri="{FF2B5EF4-FFF2-40B4-BE49-F238E27FC236}">
                <a16:creationId xmlns:a16="http://schemas.microsoft.com/office/drawing/2014/main" id="{D7F25830-79C5-824C-7682-965170142B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FC5EA1-1DC4-4281-BDCB-3416A827E9BD}" type="slidenum">
              <a:rPr lang="pl-PL" altLang="pl-PL"/>
              <a:pPr>
                <a:spcBef>
                  <a:spcPct val="0"/>
                </a:spcBef>
              </a:pPr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ymbol zastępczy obrazu slajdu 1">
            <a:extLst>
              <a:ext uri="{FF2B5EF4-FFF2-40B4-BE49-F238E27FC236}">
                <a16:creationId xmlns:a16="http://schemas.microsoft.com/office/drawing/2014/main" id="{A19F9C34-31C7-8D38-A1FB-1007D150CD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Symbol zastępczy notatek 2">
            <a:extLst>
              <a:ext uri="{FF2B5EF4-FFF2-40B4-BE49-F238E27FC236}">
                <a16:creationId xmlns:a16="http://schemas.microsoft.com/office/drawing/2014/main" id="{EAF2009E-E02F-79AC-9254-5629B9E391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50179" name="Symbol zastępczy numeru slajdu 3">
            <a:extLst>
              <a:ext uri="{FF2B5EF4-FFF2-40B4-BE49-F238E27FC236}">
                <a16:creationId xmlns:a16="http://schemas.microsoft.com/office/drawing/2014/main" id="{BD4CEDDD-BC7D-BE83-F1D5-2248CEDEC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860F89-242F-4A76-B4B7-23C981959A83}" type="slidenum">
              <a:rPr lang="pl-PL" altLang="pl-PL"/>
              <a:pPr>
                <a:spcBef>
                  <a:spcPct val="0"/>
                </a:spcBef>
              </a:pPr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IDENTYFIKACJA\SZKOLApng,jpg\elemnety graficzne PNG\pozostale elemnety\ryski1niebieskie jasne slonko 2.png">
            <a:extLst>
              <a:ext uri="{FF2B5EF4-FFF2-40B4-BE49-F238E27FC236}">
                <a16:creationId xmlns:a16="http://schemas.microsoft.com/office/drawing/2014/main" id="{ADE5464A-EFBB-A2A5-6124-4AE1E6581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68263"/>
            <a:ext cx="1633538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N:\IDENTYFIKACJA\SZKOLApng,jpg\elemnety graficzne PNG\TLOniebieskie poziom copy.png">
            <a:extLst>
              <a:ext uri="{FF2B5EF4-FFF2-40B4-BE49-F238E27FC236}">
                <a16:creationId xmlns:a16="http://schemas.microsoft.com/office/drawing/2014/main" id="{72812AE5-F113-B2D3-5754-55D51130A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7500"/>
            <a:ext cx="9786938" cy="29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8" descr="24SP RGB.png">
            <a:extLst>
              <a:ext uri="{FF2B5EF4-FFF2-40B4-BE49-F238E27FC236}">
                <a16:creationId xmlns:a16="http://schemas.microsoft.com/office/drawing/2014/main" id="{3E5A6682-8165-4E96-5C80-CE84F75230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5143500"/>
            <a:ext cx="50895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4414" y="2158696"/>
            <a:ext cx="6858048" cy="177037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4357694"/>
            <a:ext cx="6858048" cy="571504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0076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308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B85C74-0B7E-19DA-FAEC-A30EE409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FDCF4-6295-42AB-80F2-06F8D758E3DF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FEE1F8-8645-E895-8CAF-FA4D403B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FF6983-290C-9627-C8CA-DEBC5B81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98CC5-6526-4AEA-971E-DE363DBBBB5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33484353"/>
      </p:ext>
    </p:extLst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IDENTYFIKACJA\SZKOLApng,jpg\elemnety graficzne PNG\pozostale elemnety\ryski1niebieskie jasne slonko 2.png">
            <a:extLst>
              <a:ext uri="{FF2B5EF4-FFF2-40B4-BE49-F238E27FC236}">
                <a16:creationId xmlns:a16="http://schemas.microsoft.com/office/drawing/2014/main" id="{FED0D771-8BBA-F182-B9EA-4D36734E7B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68263"/>
            <a:ext cx="1633538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N:\IDENTYFIKACJA\SZKOLApng,jpg\elemnety graficzne PNG\TLOniebieskie poziom copy.png">
            <a:extLst>
              <a:ext uri="{FF2B5EF4-FFF2-40B4-BE49-F238E27FC236}">
                <a16:creationId xmlns:a16="http://schemas.microsoft.com/office/drawing/2014/main" id="{D3412C16-E07A-FC5C-1D58-FAB08DFBE0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7500"/>
            <a:ext cx="9786938" cy="29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11" descr="24SP RGB.png">
            <a:extLst>
              <a:ext uri="{FF2B5EF4-FFF2-40B4-BE49-F238E27FC236}">
                <a16:creationId xmlns:a16="http://schemas.microsoft.com/office/drawing/2014/main" id="{709A0D1C-AAC7-CC15-7F66-AD39F6A0A5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5143500"/>
            <a:ext cx="50895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4414" y="2158696"/>
            <a:ext cx="6858048" cy="177037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4357694"/>
            <a:ext cx="6858048" cy="571504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0076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80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5DAC3C-BD7F-3E92-A096-3CD412A8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15593-852F-4B3A-82FE-F5F2F8720431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93F8D6-D212-D135-D3B5-1BD42812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A434E3-5721-670D-60AA-689121FA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B0D1E-CF57-4008-B549-A891E96BBF4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6426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76C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42C1B6-5819-6763-DDCC-9E78D431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6B27-CEAF-4FB0-BD82-23B4326999B5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DA85E5-DC0F-44D5-2D22-0B2F2F5D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04B4F0-7509-610B-4BD7-F57F46A8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AB1CC-0268-4138-8CCA-89A885C02D4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500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367B25EB-E72E-F0ED-C1EE-D34D39CC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BAF8-177A-4474-9EAF-68E29EBDAE16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3138F6A-8673-C335-CA69-D6086AFB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04040E90-74CF-C7F1-5062-4FB728C0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F26FE-B6AF-4111-AE2B-7E674824DB1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2131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26AD24FF-6980-1470-E4BA-CFC98128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E514D-3825-4A45-82BE-E505EBD7F88F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E09F275C-BB6D-0D14-3E8E-0C76E9583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434E519F-2BE3-60C4-8F99-1C243544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02B20-68F5-4864-B743-8ECFE0D8963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973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4D78408A-610F-BD1D-81DB-47F6C708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9FBEE-9F36-45EB-B820-F00A85756E95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30D9014B-42E7-3F99-47E2-21250DA7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1799B128-9971-CC2F-6CF5-FDF9F58F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828B4-1914-4499-85AD-0B314EFAC39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1149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6754CD33-0EAF-67B1-9247-64BCCF8D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2FE1-A2EE-461B-A56F-737299F0AE07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F31A01D2-7EC7-C92F-B5DB-80D1C12B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632F7CDA-0780-D1D7-658B-2B4A8FD7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E874-F9A3-4972-9A79-66784AD8BB2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9209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ABE67470-22DD-F740-9FB0-5794BF7F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FAAE-6DBC-41CA-BFD0-7CA709C80346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505BCDE6-CAF5-759B-A9BA-2E7A7092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AB461450-7BC9-7801-91E0-B978EAB7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5748D-01F4-4546-9DD4-BAD01D5C3F1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9370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5895E677-977E-CD0A-84F8-38F2555C9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F913-0E33-46E8-B633-6ED2E39C4B43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09F2F2F2-69B7-AFCF-9A0A-3F80E53C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FCB5370C-790D-54A1-1D65-DAF80657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53BAC-E3CF-4164-9633-8D30F4A1E0E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88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487C16-FF0C-0D9C-8182-1C4222D8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8318-3939-4806-A5EC-673CDEA03EB9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4F692D-535D-B11C-B2B3-5EAF7C28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37315F-B542-2463-2D9B-86F7B99C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DDE9F-7714-4CEE-B744-5A09FC157D1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45514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IDENTYFIKACJA\SZKOLApng,jpg\elemnety graficzne PNG\pozostale elemnety\ryski1niebieskie jasne slonko 2.png">
            <a:extLst>
              <a:ext uri="{FF2B5EF4-FFF2-40B4-BE49-F238E27FC236}">
                <a16:creationId xmlns:a16="http://schemas.microsoft.com/office/drawing/2014/main" id="{011ACDB7-9A68-9ADD-682D-9CAB2F8B7B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68263"/>
            <a:ext cx="1633538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N:\IDENTYFIKACJA\SZKOLApng,jpg\elemnety graficzne PNG\TLOniebieskie poziom copy.png">
            <a:extLst>
              <a:ext uri="{FF2B5EF4-FFF2-40B4-BE49-F238E27FC236}">
                <a16:creationId xmlns:a16="http://schemas.microsoft.com/office/drawing/2014/main" id="{37BAFF4B-28AD-2F51-13BF-58F083974F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7500"/>
            <a:ext cx="9786938" cy="29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11" descr="24SP RGB.png">
            <a:extLst>
              <a:ext uri="{FF2B5EF4-FFF2-40B4-BE49-F238E27FC236}">
                <a16:creationId xmlns:a16="http://schemas.microsoft.com/office/drawing/2014/main" id="{788EFCD6-DC77-95A6-B7EB-EA69EB7214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5143500"/>
            <a:ext cx="50895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4414" y="2158696"/>
            <a:ext cx="6858048" cy="177037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4357694"/>
            <a:ext cx="6858048" cy="571504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0076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7840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A42CBA-F1B0-B412-A05F-33696A24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C4D1-5AF2-4660-A69C-0682EEAF8FE2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51A9E5-D0E9-E3EC-9DCC-CC7CD033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E5F263-5601-97D3-4741-6BC08A4B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8CA0-32C2-4C85-AC08-D35DC2CA384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390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76C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61F96F-E037-54A2-B801-1A27BA07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0DCD-1D0D-4F16-86A0-6E7D9936A485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BC01FD-1DAC-AD0F-13E1-5E534C41F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E81A37-AFFB-6CAE-40B8-38707F81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73F8D-2CF6-440E-8072-5A76AF8FBCB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7222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061C97E8-02B8-8ACB-015A-1070EA38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EB87-3B7C-448E-A12B-6110F6F3C724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06B65F30-88E6-D00E-FEAA-FBD7FD21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1CDF94BB-3116-527F-9967-798A1D26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52239-3346-427E-BF80-4037A72D7B6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61907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0761DE61-C7BA-F1B9-4469-6D743FC57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8F52-26D5-4E2A-82EC-256A80251D70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3549683C-1669-2207-65E6-FCBC0CA4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2951463C-1676-7909-6B6F-682D43A5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4E32C-E426-4CD6-8713-D557FFFB01D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15995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055F13C5-EC62-4836-8003-E19CC6FD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B4AD-94E6-4743-80A7-811BF9CE7542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2FDA6883-D503-74F7-A52D-13AE8FFB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9CC2D72A-4B69-06AF-39DE-878E6D4C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9D34C-7CCD-46FF-97D4-44CD3C78401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54652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1BD08C59-9C6E-8D56-0AA7-7D329446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B4D93-0AFE-47AA-BF7F-B6AB5A68925B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4CA9AA6B-6F2F-E30A-C3E9-0F00B21F7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5E5FBDEB-8F73-F8F7-F880-80197E02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E85DE-7F1F-4A7F-A299-B947BE9C30D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71588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B19F1B6E-1D90-4B6B-FE53-D4C5B61C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953B-C1B4-497D-AA89-B1A494846433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0E905289-8B7A-F33B-D976-36D5F2F1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33707FCF-D65F-E458-3ECC-0F5DB5E6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6A7CB-F0EB-44BC-8720-27544638C29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49503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757036F9-02BE-5E9D-398C-E1506B3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54002-F14F-404E-8F18-038DEB6E0C6E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2C49A892-CFF8-6822-BF43-6966AFE4A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64DC4F60-40A7-38D1-EA11-33F86D52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07103-6910-4644-A582-05AA07A2871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970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76C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28E2DE-05BE-10E1-7789-1DAB9E64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FDE59-0D79-415C-86DC-5E43B327A0EA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DCD506-F6C5-7D3A-E492-9E7598EF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A94816-8657-84BC-59F7-8CB45E36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1A626-1B6B-415F-A988-911DFEB8130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5110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09A825C0-3C73-611D-BEB3-5A2CF335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68B3-A1AC-48CA-A235-FD22D36F014F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477DC865-6962-714D-333B-4C3F7F7C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3F438036-4BDC-1061-79F3-5BB1D1F7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0C70-66FE-4F39-9849-DEC7A2F6278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56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00042DBB-7B75-D0DC-1994-5A032A0F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7F0E-2E80-4613-B802-23AD67F35A4B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692F3840-4480-C995-9860-BCDD0A41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DE2A9AE2-57A8-E53C-094A-99F28297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87BE2-C500-4E3F-956C-E63341AC03E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357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6D29E44F-3A4B-97B4-7129-1AD59292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3D3D-5781-44EF-AA5B-0AA7E7C7706E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391AAB79-F65D-3117-A4E7-FB42DBCD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52CE194F-6766-6BBF-AB30-2F2615A0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1ABD6-6BFC-47CA-97A1-41A0E0F96A9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6876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E91279D1-D446-AD6A-C066-6D17081C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705-E1AB-4DE7-9F71-4514746FD4E7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80485C8B-9766-8FD1-B927-7103E9B9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A648E0C6-D2F4-2AD0-BC0B-160FE8AC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3D273-B7FF-4359-A2FF-ABCF3432248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582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D44863DD-2FCF-ADE1-09AA-656C7516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45355-454D-49C8-AEFF-75EABBE5BBAA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A8580627-437A-57F4-FCAE-020EC6CB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64790C25-6FC2-B8A0-0FCA-1DEA3703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1AB7B-94E6-4063-A93D-6CC5A49417B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295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D59929F2-4718-23B7-3406-BE305B9C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79283-B5EB-4D07-A01A-1C3BE167107A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892B09F1-22CC-1692-282C-D493F30E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2DAC3DAD-DF8C-3643-AD0F-6CC905EB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8F4B0-52CB-471D-9B9A-139E5BE10DF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9801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N:\IDENTYFIKACJA\SZKOLApng,jpg\LOGA\20 LAT\20LATgodloRGB.png">
            <a:extLst>
              <a:ext uri="{FF2B5EF4-FFF2-40B4-BE49-F238E27FC236}">
                <a16:creationId xmlns:a16="http://schemas.microsoft.com/office/drawing/2014/main" id="{67561987-C16A-C4BC-F943-8C02D15F6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0338" y="0"/>
            <a:ext cx="1363662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:\IDENTYFIKACJA\SZKOLApng,jpg\pasek www i stopki adresowe\pasek www.sp24sto.edu.pl niebieski.png">
            <a:extLst>
              <a:ext uri="{FF2B5EF4-FFF2-40B4-BE49-F238E27FC236}">
                <a16:creationId xmlns:a16="http://schemas.microsoft.com/office/drawing/2014/main" id="{2C9389CE-11DD-6146-7A25-53BD62EB6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5638" y="5929313"/>
            <a:ext cx="97996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ymbol zastępczy tytułu 1">
            <a:extLst>
              <a:ext uri="{FF2B5EF4-FFF2-40B4-BE49-F238E27FC236}">
                <a16:creationId xmlns:a16="http://schemas.microsoft.com/office/drawing/2014/main" id="{607FCF78-F7F2-454F-6321-F87B866BED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0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9" name="Symbol zastępczy tekstu 2">
            <a:extLst>
              <a:ext uri="{FF2B5EF4-FFF2-40B4-BE49-F238E27FC236}">
                <a16:creationId xmlns:a16="http://schemas.microsoft.com/office/drawing/2014/main" id="{CECC53CB-C4BA-3624-342B-3C4FD43A28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7F1DD7-05FF-8B46-96FD-E7175A527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6150" y="6345238"/>
            <a:ext cx="1357313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pl-PL" sz="1200" b="1" kern="1200" spc="0">
                <a:solidFill>
                  <a:srgbClr val="0076C0"/>
                </a:solidFill>
                <a:latin typeface="Futura Md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8D8051A-6B49-4AF0-B6ED-3A128C71BFAD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327C74-EC81-6941-8A0A-CC7E5B80A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45238"/>
            <a:ext cx="2447925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pl-PL" sz="1200" b="1" kern="1200" spc="0">
                <a:solidFill>
                  <a:srgbClr val="0076C0"/>
                </a:solidFill>
                <a:latin typeface="Futura Md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70FF7E-028E-7346-9E59-E1E59706A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3463" y="6345238"/>
            <a:ext cx="419100" cy="227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76C0"/>
                </a:solidFill>
                <a:latin typeface="Futura Md"/>
              </a:defRPr>
            </a:lvl1pPr>
          </a:lstStyle>
          <a:p>
            <a:fld id="{53E8AF5A-76CD-4D62-9427-C6055A837CEF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1033" name="Obraz 13" descr="24SPgodloBIEL.png">
            <a:extLst>
              <a:ext uri="{FF2B5EF4-FFF2-40B4-BE49-F238E27FC236}">
                <a16:creationId xmlns:a16="http://schemas.microsoft.com/office/drawing/2014/main" id="{2ACB0E8B-1209-5A9D-F86E-862DAF9AA6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214313"/>
            <a:ext cx="7413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</p:sldLayoutIdLst>
  <p:transition spd="med" advClick="0" advTm="5000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76C0"/>
          </a:solidFill>
          <a:latin typeface="Futura Md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76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76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76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76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76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N:\IDENTYFIKACJA\SZKOLApng,jpg\LOGA\20 LAT\20LATgodloRGB.png">
            <a:extLst>
              <a:ext uri="{FF2B5EF4-FFF2-40B4-BE49-F238E27FC236}">
                <a16:creationId xmlns:a16="http://schemas.microsoft.com/office/drawing/2014/main" id="{4664B42A-7555-4903-CD31-5016FFFEE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0338" y="0"/>
            <a:ext cx="1363662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N:\IDENTYFIKACJA\SZKOLApng,jpg\pasek www i stopki adresowe\pasek www.sp24sto.edu.pl niebieski.png">
            <a:extLst>
              <a:ext uri="{FF2B5EF4-FFF2-40B4-BE49-F238E27FC236}">
                <a16:creationId xmlns:a16="http://schemas.microsoft.com/office/drawing/2014/main" id="{935A5A4A-E6AC-8297-B39A-BF796FD0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5638" y="5929313"/>
            <a:ext cx="97996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Symbol zastępczy tytułu 1">
            <a:extLst>
              <a:ext uri="{FF2B5EF4-FFF2-40B4-BE49-F238E27FC236}">
                <a16:creationId xmlns:a16="http://schemas.microsoft.com/office/drawing/2014/main" id="{8B8CE3EF-C47C-8A99-D1F0-026A07FCFC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0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2293" name="Symbol zastępczy tekstu 2">
            <a:extLst>
              <a:ext uri="{FF2B5EF4-FFF2-40B4-BE49-F238E27FC236}">
                <a16:creationId xmlns:a16="http://schemas.microsoft.com/office/drawing/2014/main" id="{2C38BD66-5D3A-404F-35C5-CB9068684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4F9198-F18D-3F4C-BE8A-FB9907C02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6150" y="6345238"/>
            <a:ext cx="1357313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pl-PL" sz="1200" b="1" kern="1200" spc="0">
                <a:solidFill>
                  <a:srgbClr val="0076C0"/>
                </a:solidFill>
                <a:latin typeface="Futura Md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01DE09F-C256-4943-8252-0C8DFE9B12CC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2B494B-2125-6548-8234-F29429445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45238"/>
            <a:ext cx="2447925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pl-PL" sz="1200" b="1" kern="1200" spc="0">
                <a:solidFill>
                  <a:srgbClr val="0076C0"/>
                </a:solidFill>
                <a:latin typeface="Futura Md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763DAE-CEC6-E243-950E-011EF8FA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3463" y="6345238"/>
            <a:ext cx="419100" cy="227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76C0"/>
                </a:solidFill>
                <a:latin typeface="Futura Md"/>
              </a:defRPr>
            </a:lvl1pPr>
          </a:lstStyle>
          <a:p>
            <a:fld id="{C5265AB4-F78D-4605-921F-60CD4D411DFE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12297" name="Obraz 13" descr="24SPgodloBIEL.png">
            <a:extLst>
              <a:ext uri="{FF2B5EF4-FFF2-40B4-BE49-F238E27FC236}">
                <a16:creationId xmlns:a16="http://schemas.microsoft.com/office/drawing/2014/main" id="{44AF5021-CDB4-DE83-5AB1-153DDA026E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214313"/>
            <a:ext cx="7413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76C0"/>
          </a:solidFill>
          <a:latin typeface="Futura Md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76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76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76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76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76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N:\IDENTYFIKACJA\SZKOLApng,jpg\LOGA\20 LAT\20LATgodloRGB.png">
            <a:extLst>
              <a:ext uri="{FF2B5EF4-FFF2-40B4-BE49-F238E27FC236}">
                <a16:creationId xmlns:a16="http://schemas.microsoft.com/office/drawing/2014/main" id="{E986E41C-1974-AB9C-05D9-61228A7A6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0338" y="0"/>
            <a:ext cx="1363662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N:\IDENTYFIKACJA\SZKOLApng,jpg\pasek www i stopki adresowe\pasek www.sp24sto.edu.pl niebieski.png">
            <a:extLst>
              <a:ext uri="{FF2B5EF4-FFF2-40B4-BE49-F238E27FC236}">
                <a16:creationId xmlns:a16="http://schemas.microsoft.com/office/drawing/2014/main" id="{BA052A63-C792-4243-399C-D5E635C91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5638" y="5929313"/>
            <a:ext cx="97996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Symbol zastępczy tytułu 1">
            <a:extLst>
              <a:ext uri="{FF2B5EF4-FFF2-40B4-BE49-F238E27FC236}">
                <a16:creationId xmlns:a16="http://schemas.microsoft.com/office/drawing/2014/main" id="{07C499A8-303D-2C0F-02E9-96496734A1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0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22533" name="Symbol zastępczy tekstu 2">
            <a:extLst>
              <a:ext uri="{FF2B5EF4-FFF2-40B4-BE49-F238E27FC236}">
                <a16:creationId xmlns:a16="http://schemas.microsoft.com/office/drawing/2014/main" id="{0C7CDFCB-C0AE-3C6E-E404-C42A4F1EB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DBAB75-E8CB-BF40-9A9B-52A3AAABF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6150" y="6345238"/>
            <a:ext cx="1357313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pl-PL" sz="1200" b="1" kern="1200" spc="0">
                <a:solidFill>
                  <a:srgbClr val="0076C0"/>
                </a:solidFill>
                <a:latin typeface="Futura Md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4ACA9FC-BE1A-43EA-BF0F-5BEE1171CD2C}" type="datetime1">
              <a:rPr lang="pl-PL"/>
              <a:pPr>
                <a:defRPr/>
              </a:pPr>
              <a:t>4.11.2024</a:t>
            </a:fld>
            <a:endParaRPr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20736E-EE12-AF49-BECF-84AADEB09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45238"/>
            <a:ext cx="2447925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pl-PL" sz="1200" b="1" kern="1200" spc="0">
                <a:solidFill>
                  <a:srgbClr val="0076C0"/>
                </a:solidFill>
                <a:latin typeface="Futura Md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674D86-244C-1F44-9F9D-96B55747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3463" y="6345238"/>
            <a:ext cx="419100" cy="227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76C0"/>
                </a:solidFill>
                <a:latin typeface="Futura Md"/>
              </a:defRPr>
            </a:lvl1pPr>
          </a:lstStyle>
          <a:p>
            <a:fld id="{ACD4346A-77CF-4A81-AB86-CD7D4DD2C9AD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22537" name="Obraz 13" descr="24SPgodloBIEL.png">
            <a:extLst>
              <a:ext uri="{FF2B5EF4-FFF2-40B4-BE49-F238E27FC236}">
                <a16:creationId xmlns:a16="http://schemas.microsoft.com/office/drawing/2014/main" id="{F5FE3752-D557-99F8-1C24-DA8975305A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214313"/>
            <a:ext cx="7413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76C0"/>
          </a:solidFill>
          <a:latin typeface="Futura Md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76C0"/>
          </a:solidFill>
          <a:latin typeface="Futura Md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76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76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76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76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76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wa.pytlak@stonabemowie.edu.p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news.pl/narzedzia-i-projekty/narzedzia-edukacyjne/4663-pomysl-na-ocenianie-zachowania-uczni&#243;w" TargetMode="External"/><Relationship Id="rId2" Type="http://schemas.openxmlformats.org/officeDocument/2006/relationships/hyperlink" Target="https://www.edunews.pl/narzedzia-i-projekty/narzedzia-edukacyjne/3787-karta-tygodniowa-czyli-o-czym-bedziemy-sie-uczy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508AFE-B563-2B4B-BBE5-2714AA9E4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3" y="2159000"/>
            <a:ext cx="7848600" cy="1770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Szkoła Podstawowa </a:t>
            </a:r>
            <a:br>
              <a:rPr lang="pl-PL" dirty="0"/>
            </a:br>
            <a:r>
              <a:rPr lang="pl-PL" dirty="0"/>
              <a:t>nr 24 STO</a:t>
            </a:r>
            <a:br>
              <a:rPr lang="pl-PL" dirty="0"/>
            </a:br>
            <a:r>
              <a:rPr lang="pl-PL" dirty="0"/>
              <a:t> w pigułce</a:t>
            </a:r>
          </a:p>
        </p:txBody>
      </p:sp>
      <p:sp>
        <p:nvSpPr>
          <p:cNvPr id="34818" name="Podtytuł 2">
            <a:extLst>
              <a:ext uri="{FF2B5EF4-FFF2-40B4-BE49-F238E27FC236}">
                <a16:creationId xmlns:a16="http://schemas.microsoft.com/office/drawing/2014/main" id="{37F899CE-69C2-7FEE-4668-7F0CED1CE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8" y="4357688"/>
            <a:ext cx="6858000" cy="571500"/>
          </a:xfrm>
        </p:spPr>
        <p:txBody>
          <a:bodyPr/>
          <a:lstStyle/>
          <a:p>
            <a:pPr algn="r" eaLnBrk="1" hangingPunct="1"/>
            <a:r>
              <a:rPr lang="pl-PL" altLang="pl-PL" dirty="0"/>
              <a:t>Spotkanie informacyjne 6.11. 2024 r. </a:t>
            </a:r>
          </a:p>
        </p:txBody>
      </p:sp>
    </p:spTree>
  </p:cSld>
  <p:clrMapOvr>
    <a:masterClrMapping/>
  </p:clrMapOvr>
  <p:transition spd="med"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ytuł 1">
            <a:extLst>
              <a:ext uri="{FF2B5EF4-FFF2-40B4-BE49-F238E27FC236}">
                <a16:creationId xmlns:a16="http://schemas.microsoft.com/office/drawing/2014/main" id="{41BE8F71-5F5B-E06E-4603-42897257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latin typeface="Futura Md"/>
              </a:rPr>
              <a:t>Czego nie oferujemy?</a:t>
            </a:r>
          </a:p>
        </p:txBody>
      </p:sp>
      <p:sp>
        <p:nvSpPr>
          <p:cNvPr id="46082" name="Symbol zastępczy zawartości 2">
            <a:extLst>
              <a:ext uri="{FF2B5EF4-FFF2-40B4-BE49-F238E27FC236}">
                <a16:creationId xmlns:a16="http://schemas.microsoft.com/office/drawing/2014/main" id="{10394856-B1A9-39F2-698A-5ACA6FB4E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>
                <a:latin typeface="Arial"/>
                <a:cs typeface="Arial"/>
              </a:rPr>
              <a:t>Uczestnictwa w konkursach </a:t>
            </a:r>
            <a:endParaRPr lang="pl-PL" altLang="pl-PL"/>
          </a:p>
          <a:p>
            <a:r>
              <a:rPr lang="pl-PL" altLang="pl-PL" dirty="0">
                <a:latin typeface="Arial"/>
                <a:cs typeface="Arial"/>
              </a:rPr>
              <a:t>Zajęć z native speakerem</a:t>
            </a:r>
          </a:p>
          <a:p>
            <a:r>
              <a:rPr lang="pl-PL" altLang="pl-PL" dirty="0">
                <a:latin typeface="Arial"/>
                <a:cs typeface="Arial"/>
              </a:rPr>
              <a:t>Drugiego języka – przygotowanie do wyboru dopiero w klasie szóstej</a:t>
            </a:r>
          </a:p>
          <a:p>
            <a:r>
              <a:rPr lang="pl-PL" altLang="pl-PL" dirty="0">
                <a:latin typeface="Arial"/>
                <a:cs typeface="Arial"/>
              </a:rPr>
              <a:t>Certyfikatów językowych dla uczniów klas 1-3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C5864B-1FCD-D748-B722-FFAF066797A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1D02DA-9722-B648-8FBD-91E3901F3B53}" type="datetime1">
              <a:rPr lang="pl-PL" smtClean="0"/>
              <a:pPr>
                <a:defRPr/>
              </a:pPr>
              <a:t>4.11.2024</a:t>
            </a:fld>
            <a:endParaRPr dirty="0"/>
          </a:p>
        </p:txBody>
      </p:sp>
    </p:spTree>
  </p:cSld>
  <p:clrMapOvr>
    <a:masterClrMapping/>
  </p:clrMapOvr>
  <p:transition spd="med"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4">
            <a:extLst>
              <a:ext uri="{FF2B5EF4-FFF2-40B4-BE49-F238E27FC236}">
                <a16:creationId xmlns:a16="http://schemas.microsoft.com/office/drawing/2014/main" id="{4B486E5F-887F-B553-FC9E-673AD521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>
              <a:latin typeface="Futura Md"/>
            </a:endParaRPr>
          </a:p>
        </p:txBody>
      </p:sp>
      <p:pic>
        <p:nvPicPr>
          <p:cNvPr id="47106" name="Picture 2" descr="http://muzeum-dabrowa.pl/wp-content/uploads/2013/10/Mleczko-8.jpg">
            <a:extLst>
              <a:ext uri="{FF2B5EF4-FFF2-40B4-BE49-F238E27FC236}">
                <a16:creationId xmlns:a16="http://schemas.microsoft.com/office/drawing/2014/main" id="{D3381A40-86A5-8006-7824-338628E49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1173163"/>
            <a:ext cx="7272338" cy="5307012"/>
          </a:xfrm>
        </p:spPr>
      </p:pic>
    </p:spTree>
  </p:cSld>
  <p:clrMapOvr>
    <a:masterClrMapping/>
  </p:clrMapOvr>
  <p:transition spd="med"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ytuł 1">
            <a:extLst>
              <a:ext uri="{FF2B5EF4-FFF2-40B4-BE49-F238E27FC236}">
                <a16:creationId xmlns:a16="http://schemas.microsoft.com/office/drawing/2014/main" id="{7D30BE6A-F6D2-75E1-5CD6-532F04FF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>
              <a:latin typeface="Futura Md"/>
            </a:endParaRPr>
          </a:p>
        </p:txBody>
      </p:sp>
      <p:sp>
        <p:nvSpPr>
          <p:cNvPr id="49154" name="Symbol zastępczy zawartości 2">
            <a:extLst>
              <a:ext uri="{FF2B5EF4-FFF2-40B4-BE49-F238E27FC236}">
                <a16:creationId xmlns:a16="http://schemas.microsoft.com/office/drawing/2014/main" id="{0284486A-A72F-6671-54EC-0B10DA6BC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/>
              <a:t>Ewa Pytlak – 	wicedyrektor ds. Szkoły 				Podstawowej nr 24 STO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/>
              <a:t>				</a:t>
            </a:r>
            <a:r>
              <a:rPr lang="pl-PL" altLang="pl-PL">
                <a:hlinkClick r:id="rId3"/>
              </a:rPr>
              <a:t>ewa.pytlak@stonabemowie.edu.pl</a:t>
            </a:r>
            <a:r>
              <a:rPr lang="pl-PL" altLang="pl-PL"/>
              <a:t> </a:t>
            </a:r>
          </a:p>
        </p:txBody>
      </p:sp>
    </p:spTree>
  </p:cSld>
  <p:clrMapOvr>
    <a:masterClrMapping/>
  </p:clrMapOvr>
  <p:transition spd="med"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155118-2F4A-4C41-9458-D233F27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szkole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8F0625-F4E4-D94B-9847-D11377C2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772816"/>
            <a:ext cx="8229600" cy="4400550"/>
          </a:xfrm>
        </p:spPr>
        <p:txBody>
          <a:bodyPr/>
          <a:lstStyle/>
          <a:p>
            <a:pPr lvl="0"/>
            <a:r>
              <a:rPr lang="pl-PL" sz="2800" dirty="0"/>
              <a:t>założona przez rodziców w 1990 roku,</a:t>
            </a:r>
          </a:p>
          <a:p>
            <a:pPr lvl="0"/>
            <a:r>
              <a:rPr lang="pl-PL" sz="2800" dirty="0"/>
              <a:t>niepubliczna o uprawnieniach szkoły publicznej</a:t>
            </a:r>
          </a:p>
          <a:p>
            <a:pPr lvl="0"/>
            <a:r>
              <a:rPr lang="pl-PL" sz="2800" dirty="0"/>
              <a:t> prowadzona przez Samodzielne Koło Terenowe nr 69 Społecznego Towarzystwa Oświatowego</a:t>
            </a:r>
          </a:p>
          <a:p>
            <a:pPr lvl="0"/>
            <a:r>
              <a:rPr lang="pl-PL" sz="2800" dirty="0"/>
              <a:t>siedziba szkoły - dom parafialny (szkoła nie jest szkołą wyznaniową)</a:t>
            </a:r>
          </a:p>
          <a:p>
            <a:pPr lvl="0"/>
            <a:r>
              <a:rPr lang="pl-PL" sz="2800" dirty="0"/>
              <a:t>naczelne wartości: odpowiedzialność, (samo)dzielność, uspołecznienie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D66D3E-841E-3E4A-9674-5128386B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C8318-3939-4806-A5EC-673CDEA03EB9}" type="datetime1">
              <a:rPr lang="pl-PL" smtClean="0"/>
              <a:pPr>
                <a:defRPr/>
              </a:pPr>
              <a:t>4.11.2024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282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ytuł 1">
            <a:extLst>
              <a:ext uri="{FF2B5EF4-FFF2-40B4-BE49-F238E27FC236}">
                <a16:creationId xmlns:a16="http://schemas.microsoft.com/office/drawing/2014/main" id="{2D6E6138-0BBD-6155-D60C-779670FE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>
                <a:latin typeface="Futura Md"/>
              </a:rPr>
              <a:t>Tydzień w szkole</a:t>
            </a:r>
          </a:p>
        </p:txBody>
      </p:sp>
      <p:graphicFrame>
        <p:nvGraphicFramePr>
          <p:cNvPr id="17435" name="Group 27">
            <a:extLst>
              <a:ext uri="{FF2B5EF4-FFF2-40B4-BE49-F238E27FC236}">
                <a16:creationId xmlns:a16="http://schemas.microsoft.com/office/drawing/2014/main" id="{E25BF611-24F4-0744-91A3-BB125431B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384381"/>
              </p:ext>
            </p:extLst>
          </p:nvPr>
        </p:nvGraphicFramePr>
        <p:xfrm>
          <a:off x="250825" y="1268413"/>
          <a:ext cx="8715375" cy="4973640"/>
        </p:xfrm>
        <a:graphic>
          <a:graphicData uri="http://schemas.openxmlformats.org/drawingml/2006/table">
            <a:tbl>
              <a:tblPr/>
              <a:tblGrid>
                <a:gridCol w="435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Klasy młodsze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Klasy starsze 4-6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27"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Codziennie 5 lekcji podstawowych (17 z wychowawcą, 3 lekcje j. angielskiego, 2 religie/1 etyka, 3 lekcje w-f).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Codziennie 6 lekcji podstawowych </a:t>
                      </a:r>
                      <a:br>
                        <a:rPr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</a:b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(w tym 4 godziny j. angielskiego dzielonego na grupy).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Codziennie godzinna przerwa obiadowa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Codziennie godzinna przerwa obiadowa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Zajęcia dodatkowe od poniedziałku do czwartku (wybór ok. 25 różnych zajęć – </a:t>
                      </a: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np. karate, szachy, rzeźba,</a:t>
                      </a:r>
                      <a:r>
                        <a:rPr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 </a:t>
                      </a: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 origami).</a:t>
                      </a: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W piątek</a:t>
                      </a:r>
                      <a:r>
                        <a:rPr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 </a:t>
                      </a: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 zajęcia świetlicowe, basen lub zajęcia sportowe</a:t>
                      </a:r>
                      <a:r>
                        <a:rPr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.</a:t>
                      </a: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76C0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Zajęcia dodatkowe od czwartku do piątku (wybór ok. 25 różnych zajęć – np. Świat 3D, koło matematyczne, koszykówka)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W piątek zajęcia z wychowawcą, zajęcia sportowe</a:t>
                      </a:r>
                      <a:r>
                        <a:rPr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.</a:t>
                      </a: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76C0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Opieka między 7.15 a 18.00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Opieka między 7.15 a 18.00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Codziennie aktywność fizyczna (spacer lub zajęcia w-f).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Obok planowych lekcji w-f</a:t>
                      </a:r>
                      <a:r>
                        <a:rPr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 </a:t>
                      </a: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6C0"/>
                          </a:solidFill>
                          <a:effectLst/>
                          <a:latin typeface="Calibri"/>
                          <a:cs typeface="Arial"/>
                        </a:rPr>
                        <a:t> fakultety sportowe.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ytuł 1">
            <a:extLst>
              <a:ext uri="{FF2B5EF4-FFF2-40B4-BE49-F238E27FC236}">
                <a16:creationId xmlns:a16="http://schemas.microsoft.com/office/drawing/2014/main" id="{356E00FC-9A5B-5DBB-2FB1-4BBB0955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latin typeface="Futura Md"/>
              </a:rPr>
              <a:t>Dzień w szkole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B95965C5-E9E6-814C-9C18-5B277B75A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600617"/>
              </p:ext>
            </p:extLst>
          </p:nvPr>
        </p:nvGraphicFramePr>
        <p:xfrm>
          <a:off x="611188" y="1628775"/>
          <a:ext cx="8424859" cy="317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4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Godziny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Klasy</a:t>
                      </a:r>
                      <a:r>
                        <a:rPr lang="pl-PL" sz="1800" baseline="0" dirty="0"/>
                        <a:t> 1-3</a:t>
                      </a:r>
                      <a:endParaRPr lang="pl-PL" sz="180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Godziny</a:t>
                      </a:r>
                    </a:p>
                    <a:p>
                      <a:pPr algn="ctr"/>
                      <a:endParaRPr lang="pl-PL" sz="180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Klasy 4-6</a:t>
                      </a:r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3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76C0"/>
                          </a:solidFill>
                        </a:rPr>
                        <a:t>8.15-14.00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rgbClr val="0076C0"/>
                          </a:solidFill>
                        </a:rPr>
                        <a:t>5 godzin lekcyjnych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76C0"/>
                          </a:solidFill>
                        </a:rPr>
                        <a:t>8.15-14.00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rgbClr val="0076C0"/>
                          </a:solidFill>
                        </a:rPr>
                        <a:t>6 godzin lekcyjnych </a:t>
                      </a:r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51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76C0"/>
                          </a:solidFill>
                        </a:rPr>
                        <a:t>12.00-14.00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rgbClr val="0076C0"/>
                          </a:solidFill>
                        </a:rPr>
                        <a:t>Obiad, biblioteka</a:t>
                      </a:r>
                      <a:r>
                        <a:rPr lang="pl-PL" sz="2400" baseline="0" dirty="0">
                          <a:solidFill>
                            <a:srgbClr val="0076C0"/>
                          </a:solidFill>
                        </a:rPr>
                        <a:t>, wyjście na dwór</a:t>
                      </a:r>
                      <a:endParaRPr lang="pl-PL" sz="2400" dirty="0">
                        <a:solidFill>
                          <a:srgbClr val="0076C0"/>
                        </a:solidFill>
                      </a:endParaRP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76C0"/>
                          </a:solidFill>
                        </a:rPr>
                        <a:t>14.00-15.00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rgbClr val="0076C0"/>
                          </a:solidFill>
                        </a:rPr>
                        <a:t>Obiad, konsultacje, biblioteka, wyjście na dwór</a:t>
                      </a:r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3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76C0"/>
                          </a:solidFill>
                        </a:rPr>
                        <a:t>14.00-17.00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rgbClr val="0076C0"/>
                          </a:solidFill>
                        </a:rPr>
                        <a:t>3</a:t>
                      </a:r>
                      <a:r>
                        <a:rPr lang="pl-PL" sz="2400" baseline="0" dirty="0">
                          <a:solidFill>
                            <a:srgbClr val="0076C0"/>
                          </a:solidFill>
                        </a:rPr>
                        <a:t> godziny zajęć dodatkowych </a:t>
                      </a:r>
                      <a:endParaRPr lang="pl-PL" sz="2400" dirty="0">
                        <a:solidFill>
                          <a:srgbClr val="0076C0"/>
                        </a:solidFill>
                      </a:endParaRP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76C0"/>
                          </a:solidFill>
                        </a:rPr>
                        <a:t>15.00-17.00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rgbClr val="0076C0"/>
                          </a:solidFill>
                        </a:rPr>
                        <a:t>2 godziny zajęć dodatkowych </a:t>
                      </a:r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CC9DE7-100F-3E4B-B9E9-A981A2AEA5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3837-C037-4BFD-972B-3E7AA5E25301}" type="datetime1">
              <a:rPr lang="pl-PL" smtClean="0"/>
              <a:pPr>
                <a:defRPr/>
              </a:pPr>
              <a:t>4.11.2024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ytuł 1">
            <a:extLst>
              <a:ext uri="{FF2B5EF4-FFF2-40B4-BE49-F238E27FC236}">
                <a16:creationId xmlns:a16="http://schemas.microsoft.com/office/drawing/2014/main" id="{299BA212-09DF-4510-FF99-5B7375B8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>
                <a:latin typeface="Futura Md"/>
              </a:rPr>
              <a:t>Rok w szkole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06A11B-D026-684F-8283-712E0586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27688" cy="44005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dirty="0"/>
              <a:t>Oferta dla dzieci: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800" dirty="0"/>
              <a:t>wycieczki krajoznawcze (wrzesień – październik),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800" dirty="0"/>
              <a:t>wycieczki warszawskie (kwiecień),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800" dirty="0"/>
              <a:t>Bemowskie Obchody Dnia Ziemi,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800" dirty="0"/>
              <a:t>Zielona Szkoła,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800" dirty="0"/>
              <a:t>klasowy program edukacji kulturalnej i krajoznawczej.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pl-PL" dirty="0"/>
          </a:p>
        </p:txBody>
      </p:sp>
      <p:pic>
        <p:nvPicPr>
          <p:cNvPr id="39939" name="Obraz 5">
            <a:extLst>
              <a:ext uri="{FF2B5EF4-FFF2-40B4-BE49-F238E27FC236}">
                <a16:creationId xmlns:a16="http://schemas.microsoft.com/office/drawing/2014/main" id="{98C9D2BE-0E11-4AEA-3856-37D6D617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3833813"/>
            <a:ext cx="17573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Obraz 7">
            <a:extLst>
              <a:ext uri="{FF2B5EF4-FFF2-40B4-BE49-F238E27FC236}">
                <a16:creationId xmlns:a16="http://schemas.microsoft.com/office/drawing/2014/main" id="{6AD7A0E5-1EDA-3A86-8F06-D1374A4E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524000"/>
            <a:ext cx="2942399" cy="22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ytuł 1">
            <a:extLst>
              <a:ext uri="{FF2B5EF4-FFF2-40B4-BE49-F238E27FC236}">
                <a16:creationId xmlns:a16="http://schemas.microsoft.com/office/drawing/2014/main" id="{826F38FB-740F-F235-45A5-A96F615B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274638"/>
            <a:ext cx="4343400" cy="1143000"/>
          </a:xfrm>
        </p:spPr>
        <p:txBody>
          <a:bodyPr/>
          <a:lstStyle/>
          <a:p>
            <a:pPr eaLnBrk="1" hangingPunct="1"/>
            <a:r>
              <a:rPr lang="pl-PL" altLang="pl-PL">
                <a:latin typeface="Futura Md"/>
              </a:rPr>
              <a:t>Rok w szkole</a:t>
            </a:r>
          </a:p>
        </p:txBody>
      </p:sp>
      <p:sp>
        <p:nvSpPr>
          <p:cNvPr id="40962" name="Symbol zastępczy zawartości 5">
            <a:extLst>
              <a:ext uri="{FF2B5EF4-FFF2-40B4-BE49-F238E27FC236}">
                <a16:creationId xmlns:a16="http://schemas.microsoft.com/office/drawing/2014/main" id="{F64F0A75-38AA-0B33-4DD4-503673E09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17638"/>
            <a:ext cx="6985000" cy="45672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2800" dirty="0">
                <a:latin typeface="Arial"/>
                <a:cs typeface="Arial"/>
              </a:rPr>
              <a:t>Oferta kierowana do rodzin:</a:t>
            </a:r>
          </a:p>
          <a:p>
            <a:pPr eaLnBrk="1" hangingPunct="1"/>
            <a:r>
              <a:rPr lang="pl-PL" altLang="pl-PL" sz="2800" dirty="0">
                <a:latin typeface="Arial"/>
                <a:cs typeface="Arial"/>
              </a:rPr>
              <a:t>Otwarte STO (wrzesień)</a:t>
            </a:r>
          </a:p>
          <a:p>
            <a:pPr eaLnBrk="1" hangingPunct="1"/>
            <a:r>
              <a:rPr lang="pl-PL" altLang="pl-PL" sz="2800" dirty="0">
                <a:latin typeface="Arial"/>
                <a:cs typeface="Arial"/>
              </a:rPr>
              <a:t>zawody rowerowe (2 x w roku szkolnym)</a:t>
            </a:r>
          </a:p>
          <a:p>
            <a:pPr eaLnBrk="1" hangingPunct="1"/>
            <a:r>
              <a:rPr lang="pl-PL" altLang="pl-PL" sz="2800" dirty="0">
                <a:latin typeface="Arial"/>
                <a:cs typeface="Arial"/>
              </a:rPr>
              <a:t>biegi przełajowe (wrzesień)</a:t>
            </a:r>
          </a:p>
          <a:p>
            <a:pPr eaLnBrk="1" hangingPunct="1"/>
            <a:r>
              <a:rPr lang="pl-PL" altLang="pl-PL" sz="2800" dirty="0">
                <a:latin typeface="Arial"/>
                <a:cs typeface="Arial"/>
              </a:rPr>
              <a:t>Memoriał Piotra Ścieżki – dawny Rajd Rodzinny (kwiecień)</a:t>
            </a:r>
          </a:p>
          <a:p>
            <a:pPr eaLnBrk="1" hangingPunct="1"/>
            <a:r>
              <a:rPr lang="pl-PL" altLang="pl-PL" sz="2800" dirty="0">
                <a:latin typeface="Arial"/>
                <a:cs typeface="Arial"/>
              </a:rPr>
              <a:t>klasowe spotkania integracyjne (plenerowe, z okazji świąt)</a:t>
            </a:r>
          </a:p>
          <a:p>
            <a:pPr eaLnBrk="1" hangingPunct="1"/>
            <a:r>
              <a:rPr lang="pl-PL" altLang="pl-PL" sz="2400" dirty="0">
                <a:latin typeface="Arial"/>
                <a:cs typeface="Arial"/>
              </a:rPr>
              <a:t>Gala STO(czerwiec)</a:t>
            </a:r>
          </a:p>
          <a:p>
            <a:pPr eaLnBrk="1" hangingPunct="1">
              <a:buFontTx/>
              <a:buChar char="-"/>
            </a:pPr>
            <a:endParaRPr lang="pl-PL" altLang="pl-PL" sz="3000" dirty="0"/>
          </a:p>
        </p:txBody>
      </p:sp>
      <p:pic>
        <p:nvPicPr>
          <p:cNvPr id="40963" name="Obraz 3">
            <a:extLst>
              <a:ext uri="{FF2B5EF4-FFF2-40B4-BE49-F238E27FC236}">
                <a16:creationId xmlns:a16="http://schemas.microsoft.com/office/drawing/2014/main" id="{4BA987D2-FD05-90FB-43E2-2E83D9862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4326">
            <a:off x="7315200" y="1557338"/>
            <a:ext cx="14827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Obraz 2">
            <a:extLst>
              <a:ext uri="{FF2B5EF4-FFF2-40B4-BE49-F238E27FC236}">
                <a16:creationId xmlns:a16="http://schemas.microsoft.com/office/drawing/2014/main" id="{00AF62B8-5F33-1AA5-CEE6-BA292EB23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005263"/>
            <a:ext cx="176212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Obraz 5">
            <a:extLst>
              <a:ext uri="{FF2B5EF4-FFF2-40B4-BE49-F238E27FC236}">
                <a16:creationId xmlns:a16="http://schemas.microsoft.com/office/drawing/2014/main" id="{CAEB9EEB-4B8B-700C-1851-9BCF6E3D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41058">
            <a:off x="579438" y="247650"/>
            <a:ext cx="1117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ytuł 1">
            <a:extLst>
              <a:ext uri="{FF2B5EF4-FFF2-40B4-BE49-F238E27FC236}">
                <a16:creationId xmlns:a16="http://schemas.microsoft.com/office/drawing/2014/main" id="{70A44165-CCA5-BB74-CE89-9E9DD636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latin typeface="Futura Md"/>
              </a:rPr>
              <a:t>Autorskie rozwiązania klasy 1-3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5F3441-F814-E040-9969-A8D186E5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600200"/>
            <a:ext cx="8075612" cy="3989388"/>
          </a:xfrm>
        </p:spPr>
        <p:txBody>
          <a:bodyPr/>
          <a:lstStyle/>
          <a:p>
            <a:pPr>
              <a:defRPr/>
            </a:pPr>
            <a:r>
              <a:rPr lang="pl-PL" altLang="pl-PL" sz="2800" dirty="0"/>
              <a:t>Karty tygodniowe</a:t>
            </a:r>
            <a:r>
              <a:rPr lang="pl-PL" altLang="pl-PL" sz="6000" dirty="0"/>
              <a:t> </a:t>
            </a:r>
            <a:r>
              <a:rPr lang="pl-PL" altLang="pl-PL" sz="1100" dirty="0">
                <a:hlinkClick r:id="rId2"/>
              </a:rPr>
              <a:t>https://www.edunews.pl/narzedzia-i-projekty/narzedzia-edukacyjne/3787-karta-tygodniowa-czyli-o-czym-bedziemy-sie-uczyc</a:t>
            </a:r>
            <a:endParaRPr lang="pl-PL" altLang="pl-PL" sz="2400" dirty="0"/>
          </a:p>
          <a:p>
            <a:pPr>
              <a:defRPr/>
            </a:pPr>
            <a:r>
              <a:rPr lang="pl-PL" altLang="pl-PL" sz="2800" dirty="0"/>
              <a:t>Góry zachowania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altLang="pl-PL" sz="1200" dirty="0">
                <a:hlinkClick r:id="rId3"/>
              </a:rPr>
              <a:t>https://www.edunews.pl/narzedzia-i-projekty/narzedzia-edukacyjne/4663-pomysl-na-ocenianie-zachowania-uczniów</a:t>
            </a:r>
            <a:r>
              <a:rPr lang="pl-PL" altLang="pl-PL" sz="1200" dirty="0"/>
              <a:t> </a:t>
            </a:r>
          </a:p>
          <a:p>
            <a:pPr>
              <a:defRPr/>
            </a:pPr>
            <a:r>
              <a:rPr lang="pl-PL" altLang="pl-PL" sz="2800" dirty="0"/>
              <a:t>Zajęcia dodatkowe/ Dzikie Karty</a:t>
            </a:r>
          </a:p>
          <a:p>
            <a:pPr>
              <a:defRPr/>
            </a:pPr>
            <a:r>
              <a:rPr lang="pl-PL" altLang="pl-PL" sz="2800" dirty="0"/>
              <a:t>Dzień Pracy Indywidualnej</a:t>
            </a:r>
          </a:p>
          <a:p>
            <a:pPr>
              <a:defRPr/>
            </a:pPr>
            <a:r>
              <a:rPr lang="pl-PL" altLang="pl-PL" sz="2800" dirty="0"/>
              <a:t>Dzień Eksperta</a:t>
            </a:r>
          </a:p>
          <a:p>
            <a:pPr>
              <a:defRPr/>
            </a:pPr>
            <a:r>
              <a:rPr lang="pl-PL" altLang="pl-PL" sz="2800" dirty="0"/>
              <a:t>Projekty badawcze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24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DACF29-8A1F-544C-9FDE-268E5DF697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08007F-5B19-4664-AF8D-7C577896850E}" type="datetime1">
              <a:rPr lang="pl-PL" smtClean="0"/>
              <a:pPr>
                <a:defRPr/>
              </a:pPr>
              <a:t>4.11.2024</a:t>
            </a:fld>
            <a:endParaRPr dirty="0"/>
          </a:p>
        </p:txBody>
      </p:sp>
      <p:pic>
        <p:nvPicPr>
          <p:cNvPr id="41988" name="Obraz 4">
            <a:extLst>
              <a:ext uri="{FF2B5EF4-FFF2-40B4-BE49-F238E27FC236}">
                <a16:creationId xmlns:a16="http://schemas.microsoft.com/office/drawing/2014/main" id="{9F5118DB-667E-12AB-D3AA-92CBBCEBF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93519" y="4866481"/>
            <a:ext cx="171767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Obraz 6">
            <a:extLst>
              <a:ext uri="{FF2B5EF4-FFF2-40B4-BE49-F238E27FC236}">
                <a16:creationId xmlns:a16="http://schemas.microsoft.com/office/drawing/2014/main" id="{4D722FCB-A083-A20D-1988-CE2ECB0AD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17531" y="4002882"/>
            <a:ext cx="202247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ytuł 1">
            <a:extLst>
              <a:ext uri="{FF2B5EF4-FFF2-40B4-BE49-F238E27FC236}">
                <a16:creationId xmlns:a16="http://schemas.microsoft.com/office/drawing/2014/main" id="{44389CCC-0DCF-831E-DFE7-58B1756A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latin typeface="Futura Md"/>
              </a:rPr>
              <a:t>Autorskie rozwiązania klasy 4-6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5F3441-F814-E040-9969-A8D186E5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600200"/>
            <a:ext cx="8075612" cy="4400550"/>
          </a:xfrm>
        </p:spPr>
        <p:txBody>
          <a:bodyPr/>
          <a:lstStyle/>
          <a:p>
            <a:pPr>
              <a:defRPr/>
            </a:pPr>
            <a:r>
              <a:rPr lang="pl-PL" dirty="0"/>
              <a:t>Szkoła bez ocen! </a:t>
            </a:r>
          </a:p>
          <a:p>
            <a:pPr>
              <a:defRPr/>
            </a:pPr>
            <a:r>
              <a:rPr lang="pl-PL" dirty="0"/>
              <a:t>Metoda zaliczeniowa</a:t>
            </a:r>
          </a:p>
          <a:p>
            <a:pPr>
              <a:defRPr/>
            </a:pPr>
            <a:r>
              <a:rPr lang="pl-PL" dirty="0"/>
              <a:t>Indywidualne Plany Rozwoju</a:t>
            </a:r>
          </a:p>
          <a:p>
            <a:pPr>
              <a:defRPr/>
            </a:pPr>
            <a:r>
              <a:rPr lang="pl-PL" dirty="0">
                <a:latin typeface="Arial"/>
                <a:cs typeface="Arial"/>
              </a:rPr>
              <a:t>Pracownie</a:t>
            </a:r>
          </a:p>
          <a:p>
            <a:pPr>
              <a:defRPr/>
            </a:pPr>
            <a:r>
              <a:rPr lang="pl-PL" dirty="0">
                <a:latin typeface="Arial"/>
                <a:cs typeface="Arial"/>
              </a:rPr>
              <a:t>Projekty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24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DACF29-8A1F-544C-9FDE-268E5DF697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08007F-5B19-4664-AF8D-7C577896850E}" type="datetime1">
              <a:rPr lang="pl-PL" smtClean="0"/>
              <a:pPr>
                <a:defRPr/>
              </a:pPr>
              <a:t>4.11.2024</a:t>
            </a:fld>
            <a:endParaRPr dirty="0"/>
          </a:p>
        </p:txBody>
      </p:sp>
      <p:pic>
        <p:nvPicPr>
          <p:cNvPr id="43012" name="Obraz 4">
            <a:extLst>
              <a:ext uri="{FF2B5EF4-FFF2-40B4-BE49-F238E27FC236}">
                <a16:creationId xmlns:a16="http://schemas.microsoft.com/office/drawing/2014/main" id="{9FEE3313-E497-BE73-59A6-623F3B3AC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535363"/>
            <a:ext cx="37084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ytuł 4">
            <a:extLst>
              <a:ext uri="{FF2B5EF4-FFF2-40B4-BE49-F238E27FC236}">
                <a16:creationId xmlns:a16="http://schemas.microsoft.com/office/drawing/2014/main" id="{9D41010E-9CA7-2FAE-62BF-43FE4F16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600">
                <a:latin typeface="Futura Md"/>
              </a:rPr>
              <a:t>Autorskie rozwiązania klasy 7-8</a:t>
            </a:r>
          </a:p>
        </p:txBody>
      </p:sp>
      <p:sp>
        <p:nvSpPr>
          <p:cNvPr id="44034" name="Symbol zastępczy zawartości 3">
            <a:extLst>
              <a:ext uri="{FF2B5EF4-FFF2-40B4-BE49-F238E27FC236}">
                <a16:creationId xmlns:a16="http://schemas.microsoft.com/office/drawing/2014/main" id="{A4C60CF0-2CC3-2D72-F41E-C40A0A880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700213"/>
            <a:ext cx="8229600" cy="4392612"/>
          </a:xfrm>
        </p:spPr>
        <p:txBody>
          <a:bodyPr/>
          <a:lstStyle/>
          <a:p>
            <a:r>
              <a:rPr lang="pl-PL" altLang="pl-PL" dirty="0">
                <a:latin typeface="Arial"/>
                <a:cs typeface="Arial"/>
              </a:rPr>
              <a:t>Indywidualne Plany Rozwoju</a:t>
            </a:r>
          </a:p>
          <a:p>
            <a:r>
              <a:rPr lang="pl-PL" altLang="pl-PL" dirty="0" err="1">
                <a:latin typeface="Arial"/>
                <a:cs typeface="Arial"/>
              </a:rPr>
              <a:t>Tutoring</a:t>
            </a:r>
          </a:p>
          <a:p>
            <a:r>
              <a:rPr lang="pl-PL" altLang="pl-PL" dirty="0">
                <a:latin typeface="Arial"/>
                <a:cs typeface="Arial"/>
              </a:rPr>
              <a:t>Służby i dyżury </a:t>
            </a:r>
            <a:endParaRPr lang="pl-PL" altLang="pl-PL" dirty="0"/>
          </a:p>
          <a:p>
            <a:r>
              <a:rPr lang="pl-PL" altLang="pl-PL" dirty="0">
                <a:latin typeface="Arial"/>
                <a:cs typeface="Arial"/>
              </a:rPr>
              <a:t>Projekty</a:t>
            </a:r>
          </a:p>
          <a:p>
            <a:pPr>
              <a:buFont typeface="Arial" panose="020B0604020202020204" pitchFamily="34" charset="0"/>
              <a:buNone/>
            </a:pPr>
            <a:endParaRPr lang="pl-PL" alt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DC53A1B-5E8E-00AA-0EAE-E7B7823D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24413" y="2889250"/>
            <a:ext cx="3748087" cy="281146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</p:sld>
</file>

<file path=ppt/theme/theme1.xml><?xml version="1.0" encoding="utf-8"?>
<a:theme xmlns:a="http://schemas.openxmlformats.org/drawingml/2006/main" name="Prezentacja SP20lec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zentacja SP20lec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rezentacja SP20lec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SP20lecie</Template>
  <TotalTime>4530</TotalTime>
  <Words>494</Words>
  <Application>Microsoft Macintosh PowerPoint</Application>
  <PresentationFormat>Pokaz na ekranie (4:3)</PresentationFormat>
  <Paragraphs>92</Paragraphs>
  <Slides>12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Futura Md</vt:lpstr>
      <vt:lpstr>Prezentacja SP20lecie</vt:lpstr>
      <vt:lpstr>2_Prezentacja SP20lecie</vt:lpstr>
      <vt:lpstr>3_Prezentacja SP20lecie</vt:lpstr>
      <vt:lpstr>Szkoła Podstawowa  nr 24 STO  w pigułce</vt:lpstr>
      <vt:lpstr>O szkole</vt:lpstr>
      <vt:lpstr>Tydzień w szkole</vt:lpstr>
      <vt:lpstr>Dzień w szkole</vt:lpstr>
      <vt:lpstr>Rok w szkole</vt:lpstr>
      <vt:lpstr>Rok w szkole</vt:lpstr>
      <vt:lpstr>Autorskie rozwiązania klasy 1-3</vt:lpstr>
      <vt:lpstr>Autorskie rozwiązania klasy 4-6</vt:lpstr>
      <vt:lpstr>Autorskie rozwiązania klasy 7-8</vt:lpstr>
      <vt:lpstr>Czego nie oferujemy?</vt:lpstr>
      <vt:lpstr>Prezentacja programu PowerPoint</vt:lpstr>
      <vt:lpstr>Prezentacja programu PowerPoint</vt:lpstr>
    </vt:vector>
  </TitlesOfParts>
  <Company>SP 24 STO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SP 24 STO</dc:title>
  <dc:creator>epytlak</dc:creator>
  <cp:lastModifiedBy>Ewa Pytlak</cp:lastModifiedBy>
  <cp:revision>239</cp:revision>
  <cp:lastPrinted>2023-10-18T11:37:37Z</cp:lastPrinted>
  <dcterms:created xsi:type="dcterms:W3CDTF">2010-10-27T13:19:40Z</dcterms:created>
  <dcterms:modified xsi:type="dcterms:W3CDTF">2024-11-04T10:20:08Z</dcterms:modified>
</cp:coreProperties>
</file>